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61" r:id="rId4"/>
    <p:sldId id="264" r:id="rId5"/>
    <p:sldId id="271" r:id="rId6"/>
    <p:sldId id="277" r:id="rId7"/>
    <p:sldId id="278" r:id="rId8"/>
    <p:sldId id="308" r:id="rId9"/>
    <p:sldId id="369" r:id="rId10"/>
    <p:sldId id="324" r:id="rId11"/>
    <p:sldId id="376" r:id="rId12"/>
    <p:sldId id="375" r:id="rId13"/>
    <p:sldId id="331" r:id="rId14"/>
    <p:sldId id="333" r:id="rId15"/>
    <p:sldId id="377" r:id="rId16"/>
    <p:sldId id="379" r:id="rId17"/>
    <p:sldId id="371" r:id="rId18"/>
    <p:sldId id="334" r:id="rId19"/>
    <p:sldId id="345" r:id="rId20"/>
    <p:sldId id="370" r:id="rId21"/>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7"/>
    <a:srgbClr val="0077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D:\Buveini&#371;%20vertinimas%202013-2019%20pdfin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Buveini&#371;%20vertinimas%202013-2019%20pdfin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oleObject" Target="file:///D:\Buveiniu_plotai_BAST_skaitliukas_v1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135600597756019E-2"/>
          <c:y val="2.5656921077117374E-2"/>
          <c:w val="0.6521418872410395"/>
          <c:h val="0.93402506008741248"/>
        </c:manualLayout>
      </c:layout>
      <c:pie3DChart>
        <c:varyColors val="1"/>
        <c:ser>
          <c:idx val="0"/>
          <c:order val="0"/>
          <c:dPt>
            <c:idx val="0"/>
            <c:bubble3D val="0"/>
            <c:spPr>
              <a:solidFill>
                <a:schemeClr val="accent6">
                  <a:lumMod val="60000"/>
                  <a:lumOff val="40000"/>
                </a:scheme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1-875B-4973-9947-52FBB256E1F5}"/>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875B-4973-9947-52FBB256E1F5}"/>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dk1">
                        <a:lumMod val="75000"/>
                        <a:lumOff val="25000"/>
                      </a:schemeClr>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Sheet1!$D$11:$D$12</c:f>
              <c:strCache>
                <c:ptCount val="2"/>
                <c:pt idx="0">
                  <c:v>Saugomose teritorijose</c:v>
                </c:pt>
                <c:pt idx="1">
                  <c:v>Ne saugomose teritorijose</c:v>
                </c:pt>
              </c:strCache>
            </c:strRef>
          </c:cat>
          <c:val>
            <c:numRef>
              <c:f>Sheet1!$E$11:$E$12</c:f>
              <c:numCache>
                <c:formatCode>General</c:formatCode>
                <c:ptCount val="2"/>
                <c:pt idx="0" formatCode="0.000">
                  <c:v>677449.51</c:v>
                </c:pt>
                <c:pt idx="1">
                  <c:v>1501190.5599999998</c:v>
                </c:pt>
              </c:numCache>
            </c:numRef>
          </c:val>
          <c:extLst>
            <c:ext xmlns:c16="http://schemas.microsoft.com/office/drawing/2014/chart" uri="{C3380CC4-5D6E-409C-BE32-E72D297353CC}">
              <c16:uniqueId val="{00000004-875B-4973-9947-52FBB256E1F5}"/>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412C-47C3-890B-602FC9CD7886}"/>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412C-47C3-890B-602FC9CD7886}"/>
              </c:ext>
            </c:extLst>
          </c:dPt>
          <c:dPt>
            <c:idx val="2"/>
            <c:bubble3D val="0"/>
            <c:spPr>
              <a:solidFill>
                <a:srgbClr val="FF66FF"/>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412C-47C3-890B-602FC9CD7886}"/>
              </c:ext>
            </c:extLst>
          </c:dPt>
          <c:dPt>
            <c:idx val="3"/>
            <c:bubble3D val="0"/>
            <c:spPr>
              <a:solidFill>
                <a:srgbClr val="339933"/>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412C-47C3-890B-602FC9CD7886}"/>
              </c:ext>
            </c:extLst>
          </c:dPt>
          <c:dLbls>
            <c:dLbl>
              <c:idx val="0"/>
              <c:tx>
                <c:rich>
                  <a:bodyPr/>
                  <a:lstStyle/>
                  <a:p>
                    <a:fld id="{C34D8CCE-1A63-433D-B753-F5309B29E64B}" type="PERCENTAGE">
                      <a:rPr lang="en-US" baseline="0"/>
                      <a:pPr/>
                      <a:t>[PERCENTAGE]</a:t>
                    </a:fld>
                    <a:endParaRPr lang="lt-LT"/>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2C-47C3-890B-602FC9CD7886}"/>
                </c:ext>
              </c:extLst>
            </c:dLbl>
            <c:dLbl>
              <c:idx val="1"/>
              <c:tx>
                <c:rich>
                  <a:bodyPr/>
                  <a:lstStyle/>
                  <a:p>
                    <a:fld id="{64145BEE-3BBC-4E2A-A06B-E4770B1214E5}" type="PERCENTAGE">
                      <a:rPr lang="en-US" baseline="0"/>
                      <a:pPr/>
                      <a:t>[PERCENTAGE]</a:t>
                    </a:fld>
                    <a:endParaRPr lang="lt-LT"/>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12C-47C3-890B-602FC9CD7886}"/>
                </c:ext>
              </c:extLst>
            </c:dLbl>
            <c:dLbl>
              <c:idx val="2"/>
              <c:tx>
                <c:rich>
                  <a:bodyPr/>
                  <a:lstStyle/>
                  <a:p>
                    <a:fld id="{88662DD2-318C-47CC-85A9-2B2FA1664339}" type="PERCENTAGE">
                      <a:rPr lang="en-US" baseline="0"/>
                      <a:pPr/>
                      <a:t>[PERCENTAGE]</a:t>
                    </a:fld>
                    <a:endParaRPr lang="lt-LT"/>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12C-47C3-890B-602FC9CD7886}"/>
                </c:ext>
              </c:extLst>
            </c:dLbl>
            <c:dLbl>
              <c:idx val="3"/>
              <c:tx>
                <c:rich>
                  <a:bodyPr/>
                  <a:lstStyle/>
                  <a:p>
                    <a:fld id="{2E238615-7D48-4BDF-811D-CA1E0A58A1FC}" type="PERCENTAGE">
                      <a:rPr lang="en-US" baseline="0"/>
                      <a:pPr/>
                      <a:t>[PERCENTAGE]</a:t>
                    </a:fld>
                    <a:endParaRPr lang="lt-LT"/>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12C-47C3-890B-602FC9CD788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lt-LT"/>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Sheet1!$A$1:$A$4</c:f>
              <c:strCache>
                <c:ptCount val="4"/>
                <c:pt idx="0">
                  <c:v>I miškų grupė</c:v>
                </c:pt>
                <c:pt idx="1">
                  <c:v>II miškų grupė</c:v>
                </c:pt>
                <c:pt idx="2">
                  <c:v>III miškų grupė</c:v>
                </c:pt>
                <c:pt idx="3">
                  <c:v>IV miškų grupė</c:v>
                </c:pt>
              </c:strCache>
            </c:strRef>
          </c:cat>
          <c:val>
            <c:numRef>
              <c:f>Sheet1!$B$1:$B$4</c:f>
              <c:numCache>
                <c:formatCode>General</c:formatCode>
                <c:ptCount val="4"/>
                <c:pt idx="0">
                  <c:v>26820.639999999999</c:v>
                </c:pt>
                <c:pt idx="1">
                  <c:v>197018.48</c:v>
                </c:pt>
                <c:pt idx="2">
                  <c:v>164821.89000000001</c:v>
                </c:pt>
                <c:pt idx="3">
                  <c:v>288788.49</c:v>
                </c:pt>
              </c:numCache>
            </c:numRef>
          </c:val>
          <c:extLst>
            <c:ext xmlns:c16="http://schemas.microsoft.com/office/drawing/2014/chart" uri="{C3380CC4-5D6E-409C-BE32-E72D297353CC}">
              <c16:uniqueId val="{00000008-412C-47C3-890B-602FC9CD7886}"/>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lt-LT" sz="2000" b="1" i="0" baseline="0" dirty="0">
                <a:effectLst/>
                <a:latin typeface="Times New Roman" panose="02020603050405020304" pitchFamily="18" charset="0"/>
                <a:cs typeface="Times New Roman" panose="02020603050405020304" pitchFamily="18" charset="0"/>
              </a:rPr>
              <a:t>201</a:t>
            </a:r>
            <a:r>
              <a:rPr lang="en-US" sz="2000" b="1" i="0" baseline="0" dirty="0">
                <a:effectLst/>
                <a:latin typeface="Times New Roman" panose="02020603050405020304" pitchFamily="18" charset="0"/>
                <a:cs typeface="Times New Roman" panose="02020603050405020304" pitchFamily="18" charset="0"/>
              </a:rPr>
              <a:t>3</a:t>
            </a:r>
            <a:r>
              <a:rPr lang="lt-LT" sz="2000" b="1" i="0" baseline="0" dirty="0">
                <a:effectLst/>
                <a:latin typeface="Times New Roman" panose="02020603050405020304" pitchFamily="18" charset="0"/>
                <a:cs typeface="Times New Roman" panose="02020603050405020304" pitchFamily="18" charset="0"/>
              </a:rPr>
              <a:t> M. BUVEINIŲ VERTINIMAS</a:t>
            </a:r>
            <a:endParaRPr lang="lt-LT" sz="2000" b="1" dirty="0">
              <a:effectLst/>
              <a:latin typeface="Times New Roman" panose="02020603050405020304" pitchFamily="18" charset="0"/>
              <a:cs typeface="Times New Roman" panose="02020603050405020304" pitchFamily="18" charset="0"/>
            </a:endParaRPr>
          </a:p>
        </c:rich>
      </c:tx>
      <c:overlay val="0"/>
    </c:title>
    <c:autoTitleDeleted val="0"/>
    <c:plotArea>
      <c:layout>
        <c:manualLayout>
          <c:layoutTarget val="inner"/>
          <c:xMode val="edge"/>
          <c:yMode val="edge"/>
          <c:x val="0.23523863793341621"/>
          <c:y val="0.2877511587647289"/>
          <c:w val="0.61285640281806875"/>
          <c:h val="0.66066789523649971"/>
        </c:manualLayout>
      </c:layout>
      <c:pieChart>
        <c:varyColors val="1"/>
        <c:ser>
          <c:idx val="0"/>
          <c:order val="0"/>
          <c:spPr>
            <a:ln>
              <a:solidFill>
                <a:schemeClr val="tx1"/>
              </a:solidFill>
            </a:ln>
          </c:spPr>
          <c:dPt>
            <c:idx val="0"/>
            <c:bubble3D val="0"/>
            <c:spPr>
              <a:solidFill>
                <a:srgbClr val="00B050"/>
              </a:solidFill>
              <a:ln>
                <a:solidFill>
                  <a:schemeClr val="tx1"/>
                </a:solidFill>
              </a:ln>
            </c:spPr>
            <c:extLst>
              <c:ext xmlns:c16="http://schemas.microsoft.com/office/drawing/2014/chart" uri="{C3380CC4-5D6E-409C-BE32-E72D297353CC}">
                <c16:uniqueId val="{00000001-DB91-44AB-9018-3CCFA5DAEBE0}"/>
              </c:ext>
            </c:extLst>
          </c:dPt>
          <c:dPt>
            <c:idx val="1"/>
            <c:bubble3D val="0"/>
            <c:spPr>
              <a:solidFill>
                <a:srgbClr val="FFFF00"/>
              </a:solidFill>
              <a:ln>
                <a:solidFill>
                  <a:schemeClr val="tx1"/>
                </a:solidFill>
              </a:ln>
            </c:spPr>
            <c:extLst>
              <c:ext xmlns:c16="http://schemas.microsoft.com/office/drawing/2014/chart" uri="{C3380CC4-5D6E-409C-BE32-E72D297353CC}">
                <c16:uniqueId val="{00000003-DB91-44AB-9018-3CCFA5DAEBE0}"/>
              </c:ext>
            </c:extLst>
          </c:dPt>
          <c:dPt>
            <c:idx val="2"/>
            <c:bubble3D val="0"/>
            <c:spPr>
              <a:solidFill>
                <a:srgbClr val="FF0000"/>
              </a:solidFill>
              <a:ln>
                <a:solidFill>
                  <a:schemeClr val="tx1"/>
                </a:solidFill>
              </a:ln>
            </c:spPr>
            <c:extLst>
              <c:ext xmlns:c16="http://schemas.microsoft.com/office/drawing/2014/chart" uri="{C3380CC4-5D6E-409C-BE32-E72D297353CC}">
                <c16:uniqueId val="{00000005-DB91-44AB-9018-3CCFA5DAEBE0}"/>
              </c:ext>
            </c:extLst>
          </c:dPt>
          <c:dPt>
            <c:idx val="3"/>
            <c:bubble3D val="0"/>
            <c:spPr>
              <a:solidFill>
                <a:schemeClr val="bg1">
                  <a:lumMod val="75000"/>
                </a:schemeClr>
              </a:solidFill>
              <a:ln>
                <a:solidFill>
                  <a:schemeClr val="tx1"/>
                </a:solidFill>
              </a:ln>
            </c:spPr>
            <c:extLst>
              <c:ext xmlns:c16="http://schemas.microsoft.com/office/drawing/2014/chart" uri="{C3380CC4-5D6E-409C-BE32-E72D297353CC}">
                <c16:uniqueId val="{00000007-DB91-44AB-9018-3CCFA5DAEBE0}"/>
              </c:ext>
            </c:extLst>
          </c:dPt>
          <c:dLbls>
            <c:spPr>
              <a:noFill/>
              <a:ln>
                <a:noFill/>
              </a:ln>
              <a:effectLst/>
            </c:spPr>
            <c:txPr>
              <a:bodyPr wrap="square" lIns="38100" tIns="19050" rIns="38100" bIns="19050" anchor="ctr">
                <a:spAutoFit/>
              </a:bodyPr>
              <a:lstStyle/>
              <a:p>
                <a:pPr>
                  <a:defRPr sz="2000"/>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Analizė!$A$16:$A$19</c:f>
              <c:strCache>
                <c:ptCount val="4"/>
                <c:pt idx="0">
                  <c:v>FV</c:v>
                </c:pt>
                <c:pt idx="1">
                  <c:v>U1</c:v>
                </c:pt>
                <c:pt idx="2">
                  <c:v>U2</c:v>
                </c:pt>
                <c:pt idx="3">
                  <c:v>XX</c:v>
                </c:pt>
              </c:strCache>
            </c:strRef>
          </c:cat>
          <c:val>
            <c:numRef>
              <c:f>Analizė!$B$16:$B$19</c:f>
              <c:numCache>
                <c:formatCode>General</c:formatCode>
                <c:ptCount val="4"/>
                <c:pt idx="0">
                  <c:v>10</c:v>
                </c:pt>
                <c:pt idx="1">
                  <c:v>28</c:v>
                </c:pt>
                <c:pt idx="2">
                  <c:v>13</c:v>
                </c:pt>
                <c:pt idx="3">
                  <c:v>3</c:v>
                </c:pt>
              </c:numCache>
            </c:numRef>
          </c:val>
          <c:extLst>
            <c:ext xmlns:c16="http://schemas.microsoft.com/office/drawing/2014/chart" uri="{C3380CC4-5D6E-409C-BE32-E72D297353CC}">
              <c16:uniqueId val="{00000008-DB91-44AB-9018-3CCFA5DAEBE0}"/>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lt-LT" sz="2000" b="1" i="0" baseline="0" dirty="0">
                <a:effectLst/>
                <a:latin typeface="Times New Roman" panose="02020603050405020304" pitchFamily="18" charset="0"/>
                <a:cs typeface="Times New Roman" panose="02020603050405020304" pitchFamily="18" charset="0"/>
              </a:rPr>
              <a:t>2019 M. BUVEINIŲ VERTINIMAS</a:t>
            </a:r>
            <a:endParaRPr lang="lt-LT" sz="2000" b="1" dirty="0">
              <a:effectLst/>
              <a:latin typeface="Times New Roman" panose="02020603050405020304" pitchFamily="18" charset="0"/>
              <a:cs typeface="Times New Roman" panose="02020603050405020304" pitchFamily="18" charset="0"/>
            </a:endParaRPr>
          </a:p>
        </c:rich>
      </c:tx>
      <c:overlay val="0"/>
    </c:title>
    <c:autoTitleDeleted val="0"/>
    <c:plotArea>
      <c:layout>
        <c:manualLayout>
          <c:layoutTarget val="inner"/>
          <c:xMode val="edge"/>
          <c:yMode val="edge"/>
          <c:x val="0.23523863793341621"/>
          <c:y val="0.2877511587647289"/>
          <c:w val="0.61285640281806875"/>
          <c:h val="0.66066789523649971"/>
        </c:manualLayout>
      </c:layout>
      <c:pieChart>
        <c:varyColors val="1"/>
        <c:ser>
          <c:idx val="0"/>
          <c:order val="0"/>
          <c:spPr>
            <a:ln>
              <a:solidFill>
                <a:schemeClr val="tx1"/>
              </a:solidFill>
            </a:ln>
          </c:spPr>
          <c:dPt>
            <c:idx val="0"/>
            <c:bubble3D val="0"/>
            <c:spPr>
              <a:solidFill>
                <a:srgbClr val="00B050"/>
              </a:solidFill>
              <a:ln>
                <a:solidFill>
                  <a:schemeClr val="tx1"/>
                </a:solidFill>
              </a:ln>
            </c:spPr>
            <c:extLst>
              <c:ext xmlns:c16="http://schemas.microsoft.com/office/drawing/2014/chart" uri="{C3380CC4-5D6E-409C-BE32-E72D297353CC}">
                <c16:uniqueId val="{00000001-78BE-4B4A-BDDF-3B144F0F3D4E}"/>
              </c:ext>
            </c:extLst>
          </c:dPt>
          <c:dPt>
            <c:idx val="1"/>
            <c:bubble3D val="0"/>
            <c:spPr>
              <a:solidFill>
                <a:srgbClr val="FFFF00"/>
              </a:solidFill>
              <a:ln>
                <a:solidFill>
                  <a:schemeClr val="tx1"/>
                </a:solidFill>
              </a:ln>
            </c:spPr>
            <c:extLst>
              <c:ext xmlns:c16="http://schemas.microsoft.com/office/drawing/2014/chart" uri="{C3380CC4-5D6E-409C-BE32-E72D297353CC}">
                <c16:uniqueId val="{00000003-78BE-4B4A-BDDF-3B144F0F3D4E}"/>
              </c:ext>
            </c:extLst>
          </c:dPt>
          <c:dPt>
            <c:idx val="2"/>
            <c:bubble3D val="0"/>
            <c:spPr>
              <a:solidFill>
                <a:srgbClr val="FF0000"/>
              </a:solidFill>
              <a:ln>
                <a:solidFill>
                  <a:schemeClr val="tx1"/>
                </a:solidFill>
              </a:ln>
            </c:spPr>
            <c:extLst>
              <c:ext xmlns:c16="http://schemas.microsoft.com/office/drawing/2014/chart" uri="{C3380CC4-5D6E-409C-BE32-E72D297353CC}">
                <c16:uniqueId val="{00000005-78BE-4B4A-BDDF-3B144F0F3D4E}"/>
              </c:ext>
            </c:extLst>
          </c:dPt>
          <c:dLbls>
            <c:spPr>
              <a:noFill/>
              <a:ln>
                <a:noFill/>
              </a:ln>
              <a:effectLst/>
            </c:spPr>
            <c:txPr>
              <a:bodyPr wrap="square" lIns="38100" tIns="19050" rIns="38100" bIns="19050" anchor="ctr">
                <a:spAutoFit/>
              </a:bodyPr>
              <a:lstStyle/>
              <a:p>
                <a:pPr>
                  <a:defRPr sz="2000" b="0"/>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Analizė!$F$16:$F$18</c:f>
              <c:strCache>
                <c:ptCount val="3"/>
                <c:pt idx="0">
                  <c:v>FV</c:v>
                </c:pt>
                <c:pt idx="1">
                  <c:v>U1</c:v>
                </c:pt>
                <c:pt idx="2">
                  <c:v>U2</c:v>
                </c:pt>
              </c:strCache>
            </c:strRef>
          </c:cat>
          <c:val>
            <c:numRef>
              <c:f>Analizė!$G$16:$G$18</c:f>
              <c:numCache>
                <c:formatCode>General</c:formatCode>
                <c:ptCount val="3"/>
                <c:pt idx="0">
                  <c:v>12</c:v>
                </c:pt>
                <c:pt idx="1">
                  <c:v>21</c:v>
                </c:pt>
                <c:pt idx="2">
                  <c:v>21</c:v>
                </c:pt>
              </c:numCache>
            </c:numRef>
          </c:val>
          <c:extLst>
            <c:ext xmlns:c16="http://schemas.microsoft.com/office/drawing/2014/chart" uri="{C3380CC4-5D6E-409C-BE32-E72D297353CC}">
              <c16:uniqueId val="{00000006-78BE-4B4A-BDDF-3B144F0F3D4E}"/>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lt-LT" sz="2400" b="0" i="0" u="none" strike="noStrike" baseline="0" dirty="0">
                <a:effectLst/>
              </a:rPr>
              <a:t>MIŠKŲ BUVEINĖS</a:t>
            </a:r>
            <a:endParaRPr lang="lt-LT" sz="2400" dirty="0"/>
          </a:p>
        </c:rich>
      </c:tx>
      <c:overlay val="0"/>
    </c:title>
    <c:autoTitleDeleted val="0"/>
    <c:plotArea>
      <c:layout>
        <c:manualLayout>
          <c:layoutTarget val="inner"/>
          <c:xMode val="edge"/>
          <c:yMode val="edge"/>
          <c:x val="0.25550379886724683"/>
          <c:y val="0.2877511932630043"/>
          <c:w val="0.61285640281806875"/>
          <c:h val="0.66066789523649971"/>
        </c:manualLayout>
      </c:layout>
      <c:pieChart>
        <c:varyColors val="1"/>
        <c:ser>
          <c:idx val="0"/>
          <c:order val="0"/>
          <c:spPr>
            <a:ln>
              <a:solidFill>
                <a:schemeClr val="tx1"/>
              </a:solidFill>
            </a:ln>
          </c:spPr>
          <c:dPt>
            <c:idx val="0"/>
            <c:bubble3D val="0"/>
            <c:spPr>
              <a:solidFill>
                <a:srgbClr val="00B050"/>
              </a:solidFill>
              <a:ln>
                <a:solidFill>
                  <a:schemeClr val="tx1"/>
                </a:solidFill>
              </a:ln>
            </c:spPr>
            <c:extLst>
              <c:ext xmlns:c16="http://schemas.microsoft.com/office/drawing/2014/chart" uri="{C3380CC4-5D6E-409C-BE32-E72D297353CC}">
                <c16:uniqueId val="{00000001-3D22-4D0B-BA6A-0F008C9B76BF}"/>
              </c:ext>
            </c:extLst>
          </c:dPt>
          <c:dPt>
            <c:idx val="1"/>
            <c:bubble3D val="0"/>
            <c:spPr>
              <a:solidFill>
                <a:srgbClr val="FFFF00"/>
              </a:solidFill>
              <a:ln>
                <a:solidFill>
                  <a:schemeClr val="tx1"/>
                </a:solidFill>
              </a:ln>
            </c:spPr>
            <c:extLst>
              <c:ext xmlns:c16="http://schemas.microsoft.com/office/drawing/2014/chart" uri="{C3380CC4-5D6E-409C-BE32-E72D297353CC}">
                <c16:uniqueId val="{00000003-3D22-4D0B-BA6A-0F008C9B76BF}"/>
              </c:ext>
            </c:extLst>
          </c:dPt>
          <c:dPt>
            <c:idx val="2"/>
            <c:bubble3D val="0"/>
            <c:spPr>
              <a:solidFill>
                <a:srgbClr val="FF0000"/>
              </a:solidFill>
              <a:ln>
                <a:solidFill>
                  <a:schemeClr val="tx1"/>
                </a:solidFill>
              </a:ln>
            </c:spPr>
            <c:extLst>
              <c:ext xmlns:c16="http://schemas.microsoft.com/office/drawing/2014/chart" uri="{C3380CC4-5D6E-409C-BE32-E72D297353CC}">
                <c16:uniqueId val="{00000005-3D22-4D0B-BA6A-0F008C9B76BF}"/>
              </c:ext>
            </c:extLst>
          </c:dPt>
          <c:dPt>
            <c:idx val="3"/>
            <c:bubble3D val="0"/>
            <c:spPr>
              <a:solidFill>
                <a:srgbClr val="FF0000"/>
              </a:solidFill>
              <a:ln>
                <a:solidFill>
                  <a:schemeClr val="tx1"/>
                </a:solidFill>
              </a:ln>
            </c:spPr>
            <c:extLst>
              <c:ext xmlns:c16="http://schemas.microsoft.com/office/drawing/2014/chart" uri="{C3380CC4-5D6E-409C-BE32-E72D297353CC}">
                <c16:uniqueId val="{00000007-3D22-4D0B-BA6A-0F008C9B76BF}"/>
              </c:ext>
            </c:extLst>
          </c:dPt>
          <c:dLbls>
            <c:spPr>
              <a:noFill/>
              <a:ln>
                <a:noFill/>
              </a:ln>
              <a:effectLst/>
            </c:spPr>
            <c:txPr>
              <a:bodyPr wrap="square" lIns="38100" tIns="19050" rIns="38100" bIns="19050" anchor="ctr">
                <a:spAutoFit/>
              </a:bodyPr>
              <a:lstStyle/>
              <a:p>
                <a:pPr>
                  <a:defRPr sz="2400"/>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Analizė!$L$35:$L$37</c:f>
              <c:strCache>
                <c:ptCount val="3"/>
                <c:pt idx="0">
                  <c:v>FV</c:v>
                </c:pt>
                <c:pt idx="1">
                  <c:v>U1</c:v>
                </c:pt>
                <c:pt idx="2">
                  <c:v>U2</c:v>
                </c:pt>
              </c:strCache>
            </c:strRef>
          </c:cat>
          <c:val>
            <c:numRef>
              <c:f>Analizė!$M$35:$M$37</c:f>
              <c:numCache>
                <c:formatCode>General</c:formatCode>
                <c:ptCount val="3"/>
                <c:pt idx="0">
                  <c:v>1</c:v>
                </c:pt>
                <c:pt idx="1">
                  <c:v>6</c:v>
                </c:pt>
                <c:pt idx="2">
                  <c:v>6</c:v>
                </c:pt>
              </c:numCache>
            </c:numRef>
          </c:val>
          <c:extLst>
            <c:ext xmlns:c16="http://schemas.microsoft.com/office/drawing/2014/chart" uri="{C3380CC4-5D6E-409C-BE32-E72D297353CC}">
              <c16:uniqueId val="{00000008-3D22-4D0B-BA6A-0F008C9B76BF}"/>
            </c:ext>
          </c:extLst>
        </c:ser>
        <c:dLbls>
          <c:showLegendKey val="0"/>
          <c:showVal val="0"/>
          <c:showCatName val="1"/>
          <c:showSerName val="0"/>
          <c:showPercent val="1"/>
          <c:showBubbleSize val="0"/>
          <c:showLeaderLines val="1"/>
        </c:dLbls>
        <c:firstSliceAng val="283"/>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FF0000"/>
            </a:solidFill>
            <a:ln>
              <a:noFill/>
            </a:ln>
            <a:effectLst/>
            <a:sp3d/>
          </c:spPr>
          <c:invertIfNegative val="0"/>
          <c:dPt>
            <c:idx val="3"/>
            <c:invertIfNegative val="0"/>
            <c:bubble3D val="0"/>
            <c:spPr>
              <a:solidFill>
                <a:srgbClr val="92D050"/>
              </a:solidFill>
              <a:ln>
                <a:noFill/>
              </a:ln>
              <a:effectLst/>
              <a:sp3d/>
            </c:spPr>
            <c:extLst>
              <c:ext xmlns:c16="http://schemas.microsoft.com/office/drawing/2014/chart" uri="{C3380CC4-5D6E-409C-BE32-E72D297353CC}">
                <c16:uniqueId val="{00000001-8DBF-415B-A3FA-CA60CDC341DE}"/>
              </c:ext>
            </c:extLst>
          </c:dPt>
          <c:dPt>
            <c:idx val="4"/>
            <c:invertIfNegative val="0"/>
            <c:bubble3D val="0"/>
            <c:spPr>
              <a:solidFill>
                <a:srgbClr val="92D050"/>
              </a:solidFill>
              <a:ln>
                <a:noFill/>
              </a:ln>
              <a:effectLst/>
              <a:sp3d/>
            </c:spPr>
            <c:extLst>
              <c:ext xmlns:c16="http://schemas.microsoft.com/office/drawing/2014/chart" uri="{C3380CC4-5D6E-409C-BE32-E72D297353CC}">
                <c16:uniqueId val="{00000003-8DBF-415B-A3FA-CA60CDC341DE}"/>
              </c:ext>
            </c:extLst>
          </c:dPt>
          <c:dPt>
            <c:idx val="6"/>
            <c:invertIfNegative val="0"/>
            <c:bubble3D val="0"/>
            <c:spPr>
              <a:solidFill>
                <a:srgbClr val="92D050"/>
              </a:solidFill>
              <a:ln>
                <a:noFill/>
              </a:ln>
              <a:effectLst/>
              <a:sp3d/>
            </c:spPr>
            <c:extLst>
              <c:ext xmlns:c16="http://schemas.microsoft.com/office/drawing/2014/chart" uri="{C3380CC4-5D6E-409C-BE32-E72D297353CC}">
                <c16:uniqueId val="{00000005-8DBF-415B-A3FA-CA60CDC341DE}"/>
              </c:ext>
            </c:extLst>
          </c:dPt>
          <c:dPt>
            <c:idx val="11"/>
            <c:invertIfNegative val="0"/>
            <c:bubble3D val="0"/>
            <c:spPr>
              <a:solidFill>
                <a:srgbClr val="92D050"/>
              </a:solidFill>
              <a:ln>
                <a:noFill/>
              </a:ln>
              <a:effectLst/>
              <a:sp3d/>
            </c:spPr>
            <c:extLst>
              <c:ext xmlns:c16="http://schemas.microsoft.com/office/drawing/2014/chart" uri="{C3380CC4-5D6E-409C-BE32-E72D297353CC}">
                <c16:uniqueId val="{00000007-8DBF-415B-A3FA-CA60CDC341DE}"/>
              </c:ext>
            </c:extLst>
          </c:dPt>
          <c:dPt>
            <c:idx val="12"/>
            <c:invertIfNegative val="0"/>
            <c:bubble3D val="0"/>
            <c:spPr>
              <a:solidFill>
                <a:srgbClr val="92D050"/>
              </a:solidFill>
              <a:ln>
                <a:noFill/>
              </a:ln>
              <a:effectLst/>
              <a:sp3d/>
            </c:spPr>
            <c:extLst>
              <c:ext xmlns:c16="http://schemas.microsoft.com/office/drawing/2014/chart" uri="{C3380CC4-5D6E-409C-BE32-E72D297353CC}">
                <c16:uniqueId val="{00000009-8DBF-415B-A3FA-CA60CDC341D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Sheet1!$B$2:$B$14</c:f>
              <c:strCache>
                <c:ptCount val="13"/>
                <c:pt idx="0">
                  <c:v>9010*</c:v>
                </c:pt>
                <c:pt idx="1">
                  <c:v>9020*</c:v>
                </c:pt>
                <c:pt idx="2">
                  <c:v>9050</c:v>
                </c:pt>
                <c:pt idx="3">
                  <c:v>9060</c:v>
                </c:pt>
                <c:pt idx="4">
                  <c:v>9070</c:v>
                </c:pt>
                <c:pt idx="5">
                  <c:v>9080*</c:v>
                </c:pt>
                <c:pt idx="6">
                  <c:v>9160</c:v>
                </c:pt>
                <c:pt idx="7">
                  <c:v>9180*</c:v>
                </c:pt>
                <c:pt idx="8">
                  <c:v>9190</c:v>
                </c:pt>
                <c:pt idx="9">
                  <c:v>91D0*</c:v>
                </c:pt>
                <c:pt idx="10">
                  <c:v>91E0*</c:v>
                </c:pt>
                <c:pt idx="11">
                  <c:v>91F0</c:v>
                </c:pt>
                <c:pt idx="12">
                  <c:v>91T0</c:v>
                </c:pt>
              </c:strCache>
            </c:strRef>
          </c:cat>
          <c:val>
            <c:numRef>
              <c:f>Sheet1!$C$2:$C$14</c:f>
              <c:numCache>
                <c:formatCode>0.00%</c:formatCode>
                <c:ptCount val="13"/>
                <c:pt idx="0">
                  <c:v>0.45093861667353047</c:v>
                </c:pt>
                <c:pt idx="1">
                  <c:v>0.30033282596358807</c:v>
                </c:pt>
                <c:pt idx="2">
                  <c:v>0.19508029979872704</c:v>
                </c:pt>
                <c:pt idx="3">
                  <c:v>0.39544502712834423</c:v>
                </c:pt>
                <c:pt idx="4">
                  <c:v>0.2204066049981509</c:v>
                </c:pt>
                <c:pt idx="5">
                  <c:v>0.28156124783142006</c:v>
                </c:pt>
                <c:pt idx="6">
                  <c:v>0.40025695803139416</c:v>
                </c:pt>
                <c:pt idx="7">
                  <c:v>0.40700051065448417</c:v>
                </c:pt>
                <c:pt idx="8">
                  <c:v>5.1834051088654909E-2</c:v>
                </c:pt>
                <c:pt idx="9">
                  <c:v>0.54882733044710874</c:v>
                </c:pt>
                <c:pt idx="10">
                  <c:v>0.2079552019356182</c:v>
                </c:pt>
                <c:pt idx="11">
                  <c:v>0.35390890492735694</c:v>
                </c:pt>
                <c:pt idx="12">
                  <c:v>0.20001072149217541</c:v>
                </c:pt>
              </c:numCache>
            </c:numRef>
          </c:val>
          <c:extLst>
            <c:ext xmlns:c16="http://schemas.microsoft.com/office/drawing/2014/chart" uri="{C3380CC4-5D6E-409C-BE32-E72D297353CC}">
              <c16:uniqueId val="{0000000A-8DBF-415B-A3FA-CA60CDC341DE}"/>
            </c:ext>
          </c:extLst>
        </c:ser>
        <c:dLbls>
          <c:showLegendKey val="0"/>
          <c:showVal val="0"/>
          <c:showCatName val="0"/>
          <c:showSerName val="0"/>
          <c:showPercent val="0"/>
          <c:showBubbleSize val="0"/>
        </c:dLbls>
        <c:gapWidth val="219"/>
        <c:shape val="box"/>
        <c:axId val="1275486783"/>
        <c:axId val="1275487199"/>
        <c:axId val="0"/>
      </c:bar3DChart>
      <c:catAx>
        <c:axId val="127548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crossAx val="1275487199"/>
        <c:crosses val="autoZero"/>
        <c:auto val="1"/>
        <c:lblAlgn val="ctr"/>
        <c:lblOffset val="100"/>
        <c:noMultiLvlLbl val="0"/>
      </c:catAx>
      <c:valAx>
        <c:axId val="127548719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t-LT"/>
          </a:p>
        </c:txPr>
        <c:crossAx val="1275486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3F418-8265-413C-81E2-ED651ABFE56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lt-LT"/>
        </a:p>
      </dgm:t>
    </dgm:pt>
    <dgm:pt modelId="{99059A0D-29E0-40DA-8EDB-35607D910313}">
      <dgm:prSet phldrT="[Text]" custT="1"/>
      <dgm:spPr/>
      <dgm:t>
        <a:bodyPr/>
        <a:lstStyle/>
        <a:p>
          <a:r>
            <a:rPr lang="lt-LT" sz="1200" dirty="0">
              <a:solidFill>
                <a:schemeClr val="tx1"/>
              </a:solidFill>
              <a:latin typeface="Times New Roman" panose="02020603050405020304" pitchFamily="18" charset="0"/>
              <a:cs typeface="Times New Roman" panose="02020603050405020304" pitchFamily="18" charset="0"/>
            </a:rPr>
            <a:t>TA srityje</a:t>
          </a:r>
        </a:p>
      </dgm:t>
    </dgm:pt>
    <dgm:pt modelId="{039C951A-9AF1-4409-9A87-24CFD330798B}" type="parTrans" cxnId="{2C7F87E3-CF4C-4981-AF38-49E09F0AB0BC}">
      <dgm:prSet/>
      <dgm:spPr/>
      <dgm:t>
        <a:bodyPr/>
        <a:lstStyle/>
        <a:p>
          <a:endParaRPr lang="lt-LT"/>
        </a:p>
      </dgm:t>
    </dgm:pt>
    <dgm:pt modelId="{0FC66CA7-B51E-49B8-9293-D92D3EDDADFA}" type="sibTrans" cxnId="{2C7F87E3-CF4C-4981-AF38-49E09F0AB0BC}">
      <dgm:prSet/>
      <dgm:spPr/>
      <dgm:t>
        <a:bodyPr/>
        <a:lstStyle/>
        <a:p>
          <a:endParaRPr lang="lt-LT"/>
        </a:p>
      </dgm:t>
    </dgm:pt>
    <dgm:pt modelId="{5FDC9531-3629-4CA4-9917-68AA7AACEFB8}">
      <dgm:prSet phldrT="[Text]" custT="1"/>
      <dgm:spPr/>
      <dgm:t>
        <a:bodyPr/>
        <a:lstStyle/>
        <a:p>
          <a:r>
            <a:rPr lang="lt-LT" sz="1400" dirty="0">
              <a:latin typeface="Times New Roman" panose="02020603050405020304" pitchFamily="18" charset="0"/>
              <a:cs typeface="Times New Roman" panose="02020603050405020304" pitchFamily="18" charset="0"/>
            </a:rPr>
            <a:t>Miškų įstatymo pakeitimas dėl miško buveinių tipų apsaugos;</a:t>
          </a:r>
        </a:p>
      </dgm:t>
    </dgm:pt>
    <dgm:pt modelId="{9A7FC842-5E50-4036-963F-9DD88DB6C419}" type="parTrans" cxnId="{A9B4EDD1-4988-432E-82DA-4E0CD0ECE4BA}">
      <dgm:prSet/>
      <dgm:spPr/>
      <dgm:t>
        <a:bodyPr/>
        <a:lstStyle/>
        <a:p>
          <a:endParaRPr lang="lt-LT"/>
        </a:p>
      </dgm:t>
    </dgm:pt>
    <dgm:pt modelId="{27E459C1-6F64-41C3-AEDA-04F9672315DC}" type="sibTrans" cxnId="{A9B4EDD1-4988-432E-82DA-4E0CD0ECE4BA}">
      <dgm:prSet/>
      <dgm:spPr/>
      <dgm:t>
        <a:bodyPr/>
        <a:lstStyle/>
        <a:p>
          <a:endParaRPr lang="lt-LT"/>
        </a:p>
      </dgm:t>
    </dgm:pt>
    <dgm:pt modelId="{82BAB8DD-7C49-4C6B-A6C0-1FD83E3CBC7D}">
      <dgm:prSet phldrT="[Text]"/>
      <dgm:spPr/>
      <dgm:t>
        <a:bodyPr/>
        <a:lstStyle/>
        <a:p>
          <a:r>
            <a:rPr lang="lt-LT" dirty="0">
              <a:solidFill>
                <a:schemeClr val="tx1"/>
              </a:solidFill>
            </a:rPr>
            <a:t>PAV srityje+</a:t>
          </a:r>
        </a:p>
        <a:p>
          <a:r>
            <a:rPr lang="lt-LT" dirty="0">
              <a:solidFill>
                <a:schemeClr val="tx1"/>
              </a:solidFill>
            </a:rPr>
            <a:t>administracinės priemonės</a:t>
          </a:r>
        </a:p>
      </dgm:t>
    </dgm:pt>
    <dgm:pt modelId="{C2FDF56E-33DC-4C4B-8648-FB9301A2047C}" type="parTrans" cxnId="{B4AF754A-206B-4666-9EBD-FB056A33AFCF}">
      <dgm:prSet/>
      <dgm:spPr/>
      <dgm:t>
        <a:bodyPr/>
        <a:lstStyle/>
        <a:p>
          <a:endParaRPr lang="lt-LT"/>
        </a:p>
      </dgm:t>
    </dgm:pt>
    <dgm:pt modelId="{A9BA0574-E651-42E8-9B67-E6F17B931AE7}" type="sibTrans" cxnId="{B4AF754A-206B-4666-9EBD-FB056A33AFCF}">
      <dgm:prSet/>
      <dgm:spPr/>
      <dgm:t>
        <a:bodyPr/>
        <a:lstStyle/>
        <a:p>
          <a:endParaRPr lang="lt-LT"/>
        </a:p>
      </dgm:t>
    </dgm:pt>
    <dgm:pt modelId="{E8DF0D7F-BF26-470E-AF60-BBC2131FE92F}">
      <dgm:prSet phldrT="[Text]" custT="1"/>
      <dgm:spPr/>
      <dgm:t>
        <a:bodyPr/>
        <a:lstStyle/>
        <a:p>
          <a:r>
            <a:rPr lang="lt-LT" sz="1400" dirty="0">
              <a:latin typeface="Times New Roman" panose="02020603050405020304" pitchFamily="18" charset="0"/>
              <a:cs typeface="Times New Roman" panose="02020603050405020304" pitchFamily="18" charset="0"/>
            </a:rPr>
            <a:t>Vertinti planų ir projektų įgyvendinimo poveikio N2000 reikšmingumą: vidinės MP, VM valdytojų sudaromų biržių sąrašų, išduodamų leidimų kirsti mišką;</a:t>
          </a:r>
        </a:p>
      </dgm:t>
    </dgm:pt>
    <dgm:pt modelId="{794232B0-8187-434A-A8D4-5A401CC5CB3B}" type="parTrans" cxnId="{ED9FB929-2B01-4A66-B435-4C5229A536DA}">
      <dgm:prSet/>
      <dgm:spPr/>
      <dgm:t>
        <a:bodyPr/>
        <a:lstStyle/>
        <a:p>
          <a:endParaRPr lang="lt-LT"/>
        </a:p>
      </dgm:t>
    </dgm:pt>
    <dgm:pt modelId="{636F291D-82F3-406A-9E6C-FA9C39BDCF21}" type="sibTrans" cxnId="{ED9FB929-2B01-4A66-B435-4C5229A536DA}">
      <dgm:prSet/>
      <dgm:spPr/>
      <dgm:t>
        <a:bodyPr/>
        <a:lstStyle/>
        <a:p>
          <a:endParaRPr lang="lt-LT"/>
        </a:p>
      </dgm:t>
    </dgm:pt>
    <dgm:pt modelId="{63A1CEB9-AD2C-4919-A03D-A4FD58C74E38}">
      <dgm:prSet phldrT="[Text]" custT="1"/>
      <dgm:spPr/>
      <dgm:t>
        <a:bodyPr/>
        <a:lstStyle/>
        <a:p>
          <a:r>
            <a:rPr lang="lt-LT" sz="1400" dirty="0">
              <a:latin typeface="Times New Roman" panose="02020603050405020304" pitchFamily="18" charset="0"/>
              <a:cs typeface="Times New Roman" panose="02020603050405020304" pitchFamily="18" charset="0"/>
            </a:rPr>
            <a:t>Įpareigoti VMU neprojektuoti pagrindinių miško kirtimų Vietovėse/BAST esančiose miškų buveinėse;</a:t>
          </a:r>
        </a:p>
      </dgm:t>
    </dgm:pt>
    <dgm:pt modelId="{86FB4E3D-5FC8-4C43-908E-70C57D24A610}" type="parTrans" cxnId="{239DC759-F08F-4C3F-B27F-D51FB7CEC774}">
      <dgm:prSet/>
      <dgm:spPr/>
      <dgm:t>
        <a:bodyPr/>
        <a:lstStyle/>
        <a:p>
          <a:endParaRPr lang="lt-LT"/>
        </a:p>
      </dgm:t>
    </dgm:pt>
    <dgm:pt modelId="{0E1EB83B-64F6-4175-91CB-9A5B3E2A5AB4}" type="sibTrans" cxnId="{239DC759-F08F-4C3F-B27F-D51FB7CEC774}">
      <dgm:prSet/>
      <dgm:spPr/>
      <dgm:t>
        <a:bodyPr/>
        <a:lstStyle/>
        <a:p>
          <a:endParaRPr lang="lt-LT"/>
        </a:p>
      </dgm:t>
    </dgm:pt>
    <dgm:pt modelId="{8B235C2C-D333-489E-A613-9842A99A437B}">
      <dgm:prSet phldrT="[Text]" custT="1"/>
      <dgm:spPr/>
      <dgm:t>
        <a:bodyPr/>
        <a:lstStyle/>
        <a:p>
          <a:r>
            <a:rPr lang="lt-LT" sz="1000" dirty="0">
              <a:solidFill>
                <a:schemeClr val="tx1"/>
              </a:solidFill>
            </a:rPr>
            <a:t>Sutarčių sudarymo ir </a:t>
          </a:r>
          <a:r>
            <a:rPr lang="lt-LT" sz="1200" dirty="0">
              <a:solidFill>
                <a:schemeClr val="tx1"/>
              </a:solidFill>
              <a:latin typeface="Times New Roman" panose="02020603050405020304" pitchFamily="18" charset="0"/>
              <a:cs typeface="Times New Roman" panose="02020603050405020304" pitchFamily="18" charset="0"/>
            </a:rPr>
            <a:t>kompensacijų</a:t>
          </a:r>
        </a:p>
        <a:p>
          <a:r>
            <a:rPr lang="lt-LT" sz="1000" dirty="0">
              <a:solidFill>
                <a:schemeClr val="tx1"/>
              </a:solidFill>
            </a:rPr>
            <a:t>srityje</a:t>
          </a:r>
        </a:p>
      </dgm:t>
    </dgm:pt>
    <dgm:pt modelId="{109A5F4D-2343-4A13-BEC0-B63673586CD3}" type="parTrans" cxnId="{224CF78E-2F72-4306-9C9D-DCA8E9DB5354}">
      <dgm:prSet/>
      <dgm:spPr/>
      <dgm:t>
        <a:bodyPr/>
        <a:lstStyle/>
        <a:p>
          <a:endParaRPr lang="lt-LT"/>
        </a:p>
      </dgm:t>
    </dgm:pt>
    <dgm:pt modelId="{8BC58BCC-A490-41C5-B1FB-B455DB2D70D3}" type="sibTrans" cxnId="{224CF78E-2F72-4306-9C9D-DCA8E9DB5354}">
      <dgm:prSet/>
      <dgm:spPr/>
      <dgm:t>
        <a:bodyPr/>
        <a:lstStyle/>
        <a:p>
          <a:endParaRPr lang="lt-LT"/>
        </a:p>
      </dgm:t>
    </dgm:pt>
    <dgm:pt modelId="{0AFB6F01-C325-4FB7-9FF5-65748690DA56}">
      <dgm:prSet phldrT="[Text]" custT="1"/>
      <dgm:spPr/>
      <dgm:t>
        <a:bodyPr/>
        <a:lstStyle/>
        <a:p>
          <a:r>
            <a:rPr lang="lt-LT" sz="1400" dirty="0">
              <a:latin typeface="Times New Roman" panose="02020603050405020304" pitchFamily="18" charset="0"/>
              <a:cs typeface="Times New Roman" panose="02020603050405020304" pitchFamily="18" charset="0"/>
            </a:rPr>
            <a:t>Paaiškėjus, kad miško kirtimo poveikis N2000 gali būti reikšmingas (=pareiga atlikti pilną </a:t>
          </a:r>
          <a:r>
            <a:rPr lang="lt-LT" sz="1400" dirty="0" err="1">
              <a:latin typeface="Times New Roman" panose="02020603050405020304" pitchFamily="18" charset="0"/>
              <a:cs typeface="Times New Roman" panose="02020603050405020304" pitchFamily="18" charset="0"/>
            </a:rPr>
            <a:t>PAVą</a:t>
          </a:r>
          <a:r>
            <a:rPr lang="lt-LT" sz="1400" dirty="0">
              <a:latin typeface="Times New Roman" panose="02020603050405020304" pitchFamily="18" charset="0"/>
              <a:cs typeface="Times New Roman" panose="02020603050405020304" pitchFamily="18" charset="0"/>
            </a:rPr>
            <a:t>), privatiems miško savininkams siūlyti sudaryti  apsaugos sutartį ir siūlyti kreiptis kompensacijos (Natura 2000 išmokos pagal KPP)</a:t>
          </a:r>
        </a:p>
      </dgm:t>
    </dgm:pt>
    <dgm:pt modelId="{A501D7A0-D9A2-4151-8669-A4B99AB58B34}" type="parTrans" cxnId="{9261D582-3E83-41E2-9E2E-8A0D6BA16409}">
      <dgm:prSet/>
      <dgm:spPr/>
      <dgm:t>
        <a:bodyPr/>
        <a:lstStyle/>
        <a:p>
          <a:endParaRPr lang="lt-LT"/>
        </a:p>
      </dgm:t>
    </dgm:pt>
    <dgm:pt modelId="{1AC04E3C-04E7-42CC-A7DA-5B13274B8FBA}" type="sibTrans" cxnId="{9261D582-3E83-41E2-9E2E-8A0D6BA16409}">
      <dgm:prSet/>
      <dgm:spPr/>
      <dgm:t>
        <a:bodyPr/>
        <a:lstStyle/>
        <a:p>
          <a:endParaRPr lang="lt-LT"/>
        </a:p>
      </dgm:t>
    </dgm:pt>
    <dgm:pt modelId="{5832E9B2-D4A1-4777-B6AE-3993EB71DE2C}">
      <dgm:prSet phldrT="[Text]" custT="1"/>
      <dgm:spPr/>
      <dgm:t>
        <a:bodyPr/>
        <a:lstStyle/>
        <a:p>
          <a:r>
            <a:rPr lang="lt-LT" sz="1400" dirty="0">
              <a:latin typeface="Times New Roman" panose="02020603050405020304" pitchFamily="18" charset="0"/>
              <a:cs typeface="Times New Roman" panose="02020603050405020304" pitchFamily="18" charset="0"/>
            </a:rPr>
            <a:t>Planuoti didesnį Natura 2000 išmokų poreikį 2021-2027 m. </a:t>
          </a:r>
        </a:p>
      </dgm:t>
    </dgm:pt>
    <dgm:pt modelId="{A49DACE7-197D-40F9-8DF5-05B014C65000}" type="parTrans" cxnId="{4FB135D7-24AC-4A5A-ADCC-17ED03855BA4}">
      <dgm:prSet/>
      <dgm:spPr/>
      <dgm:t>
        <a:bodyPr/>
        <a:lstStyle/>
        <a:p>
          <a:endParaRPr lang="lt-LT"/>
        </a:p>
      </dgm:t>
    </dgm:pt>
    <dgm:pt modelId="{B8C556BB-E360-46AE-B111-5497C7B98E24}" type="sibTrans" cxnId="{4FB135D7-24AC-4A5A-ADCC-17ED03855BA4}">
      <dgm:prSet/>
      <dgm:spPr/>
      <dgm:t>
        <a:bodyPr/>
        <a:lstStyle/>
        <a:p>
          <a:endParaRPr lang="lt-LT"/>
        </a:p>
      </dgm:t>
    </dgm:pt>
    <dgm:pt modelId="{0665737F-8FE5-41F9-BA07-49F21B264611}">
      <dgm:prSet phldrT="[Text]" custT="1"/>
      <dgm:spPr/>
      <dgm:t>
        <a:bodyPr/>
        <a:lstStyle/>
        <a:p>
          <a:r>
            <a:rPr lang="lt-LT" sz="1400" dirty="0">
              <a:latin typeface="Times New Roman" panose="02020603050405020304" pitchFamily="18" charset="0"/>
              <a:cs typeface="Times New Roman" panose="02020603050405020304" pitchFamily="18" charset="0"/>
            </a:rPr>
            <a:t>PAV įstatymą įgyvendinančios Poveikio N2000 teritorijoms reikšmingumo nustatymo procedūros aprėpties išplėtimas arba Miško kirtimo taisyklių papildymas draudimais kirsti mišką pagrindiniais kitimais EB svarbos buveinėse Vietovėse/BAST</a:t>
          </a:r>
        </a:p>
      </dgm:t>
    </dgm:pt>
    <dgm:pt modelId="{EEC1798F-EBDD-4700-9138-5F13138A289A}" type="parTrans" cxnId="{CED67FFD-DE8A-45A9-9027-22E10BD70D18}">
      <dgm:prSet/>
      <dgm:spPr/>
      <dgm:t>
        <a:bodyPr/>
        <a:lstStyle/>
        <a:p>
          <a:endParaRPr lang="lt-LT"/>
        </a:p>
      </dgm:t>
    </dgm:pt>
    <dgm:pt modelId="{E0A9458D-40EB-4B22-A761-326D04949026}" type="sibTrans" cxnId="{CED67FFD-DE8A-45A9-9027-22E10BD70D18}">
      <dgm:prSet/>
      <dgm:spPr/>
      <dgm:t>
        <a:bodyPr/>
        <a:lstStyle/>
        <a:p>
          <a:endParaRPr lang="lt-LT"/>
        </a:p>
      </dgm:t>
    </dgm:pt>
    <dgm:pt modelId="{1F7B118C-E7E7-40B5-B1A1-CAC72B52F3A1}">
      <dgm:prSet phldrT="[Text]" custT="1"/>
      <dgm:spPr/>
      <dgm:t>
        <a:bodyPr/>
        <a:lstStyle/>
        <a:p>
          <a:r>
            <a:rPr lang="lt-LT" sz="1400" dirty="0">
              <a:latin typeface="Times New Roman" panose="02020603050405020304" pitchFamily="18" charset="0"/>
              <a:cs typeface="Times New Roman" panose="02020603050405020304" pitchFamily="18" charset="0"/>
            </a:rPr>
            <a:t>Bendrųjų BAST ar PAST nuostatų papildymas, kokie miško kirtimai miškų buveinėse yra toleruojami</a:t>
          </a:r>
        </a:p>
      </dgm:t>
    </dgm:pt>
    <dgm:pt modelId="{73FC8698-CB28-4CCE-938E-CA15F2AAF685}" type="parTrans" cxnId="{C723197E-79D5-4215-8C11-59BCD19038DB}">
      <dgm:prSet/>
      <dgm:spPr/>
      <dgm:t>
        <a:bodyPr/>
        <a:lstStyle/>
        <a:p>
          <a:endParaRPr lang="lt-LT"/>
        </a:p>
      </dgm:t>
    </dgm:pt>
    <dgm:pt modelId="{2509AAD4-B449-4DE0-9F00-1931006D5EB0}" type="sibTrans" cxnId="{C723197E-79D5-4215-8C11-59BCD19038DB}">
      <dgm:prSet/>
      <dgm:spPr/>
      <dgm:t>
        <a:bodyPr/>
        <a:lstStyle/>
        <a:p>
          <a:endParaRPr lang="lt-LT"/>
        </a:p>
      </dgm:t>
    </dgm:pt>
    <dgm:pt modelId="{5A12125B-AC10-488E-B92C-AA359AE6B3CD}">
      <dgm:prSet phldrT="[Text]" custT="1"/>
      <dgm:spPr/>
      <dgm:t>
        <a:bodyPr/>
        <a:lstStyle/>
        <a:p>
          <a:r>
            <a:rPr lang="lt-LT" sz="1400" dirty="0">
              <a:latin typeface="Times New Roman" panose="02020603050405020304" pitchFamily="18" charset="0"/>
              <a:cs typeface="Times New Roman" panose="02020603050405020304" pitchFamily="18" charset="0"/>
            </a:rPr>
            <a:t>Privačių miškų tvarkymo nuostatų pakeitimas iškeliant reikalavimą visais atvejais gauti leidimą miškui kirsti, jei valda yra N2000 teritorijoje;</a:t>
          </a:r>
        </a:p>
      </dgm:t>
    </dgm:pt>
    <dgm:pt modelId="{2D900B08-B348-464E-9772-6B9E341D565A}" type="parTrans" cxnId="{C0C74D5D-EE28-4D1F-B6EE-CAF1D49C2312}">
      <dgm:prSet/>
      <dgm:spPr/>
      <dgm:t>
        <a:bodyPr/>
        <a:lstStyle/>
        <a:p>
          <a:endParaRPr lang="lt-LT"/>
        </a:p>
      </dgm:t>
    </dgm:pt>
    <dgm:pt modelId="{1DB58043-3387-4E69-AEEC-CC114C0CCF4C}" type="sibTrans" cxnId="{C0C74D5D-EE28-4D1F-B6EE-CAF1D49C2312}">
      <dgm:prSet/>
      <dgm:spPr/>
      <dgm:t>
        <a:bodyPr/>
        <a:lstStyle/>
        <a:p>
          <a:endParaRPr lang="lt-LT"/>
        </a:p>
      </dgm:t>
    </dgm:pt>
    <dgm:pt modelId="{27E1A10F-D3CE-4D04-8CF9-AE2269E07D41}">
      <dgm:prSet phldrT="[Text]" custT="1"/>
      <dgm:spPr/>
      <dgm:t>
        <a:bodyPr/>
        <a:lstStyle/>
        <a:p>
          <a:r>
            <a:rPr lang="lt-LT" sz="1400" dirty="0">
              <a:latin typeface="Times New Roman" panose="02020603050405020304" pitchFamily="18" charset="0"/>
              <a:cs typeface="Times New Roman" panose="02020603050405020304" pitchFamily="18" charset="0"/>
            </a:rPr>
            <a:t>Rengti GP vietovėms, kurios yra nepakankamai apsaugotos;</a:t>
          </a:r>
        </a:p>
      </dgm:t>
    </dgm:pt>
    <dgm:pt modelId="{5DF9799A-859A-493F-86B1-9306C295954E}" type="parTrans" cxnId="{F1E38B18-DC03-41B1-AEFA-E171A0AE5A91}">
      <dgm:prSet/>
      <dgm:spPr/>
      <dgm:t>
        <a:bodyPr/>
        <a:lstStyle/>
        <a:p>
          <a:endParaRPr lang="lt-LT"/>
        </a:p>
      </dgm:t>
    </dgm:pt>
    <dgm:pt modelId="{CB5B6A3C-DDB9-49BB-B9AF-C74ADE2D84D4}" type="sibTrans" cxnId="{F1E38B18-DC03-41B1-AEFA-E171A0AE5A91}">
      <dgm:prSet/>
      <dgm:spPr/>
      <dgm:t>
        <a:bodyPr/>
        <a:lstStyle/>
        <a:p>
          <a:endParaRPr lang="lt-LT"/>
        </a:p>
      </dgm:t>
    </dgm:pt>
    <dgm:pt modelId="{3F072F71-F747-4D0C-AFC5-CF3B460BF829}">
      <dgm:prSet phldrT="[Text]" custT="1"/>
      <dgm:spPr/>
      <dgm:t>
        <a:bodyPr/>
        <a:lstStyle/>
        <a:p>
          <a:r>
            <a:rPr lang="lt-LT" sz="1400" dirty="0">
              <a:latin typeface="Times New Roman" panose="02020603050405020304" pitchFamily="18" charset="0"/>
              <a:cs typeface="Times New Roman" panose="02020603050405020304" pitchFamily="18" charset="0"/>
            </a:rPr>
            <a:t>Steigti saugomas teritorijas, kur tai yra racionaliausias sprendimas, kitur – rinktis apsaugos sutarčių sudarymo mechanizmą</a:t>
          </a:r>
        </a:p>
      </dgm:t>
    </dgm:pt>
    <dgm:pt modelId="{F86124B5-7E0E-4708-A32C-B06650219A20}" type="parTrans" cxnId="{9B2D25A7-EDEE-4466-9E7F-4E29DDCA5DAA}">
      <dgm:prSet/>
      <dgm:spPr/>
      <dgm:t>
        <a:bodyPr/>
        <a:lstStyle/>
        <a:p>
          <a:endParaRPr lang="lt-LT"/>
        </a:p>
      </dgm:t>
    </dgm:pt>
    <dgm:pt modelId="{5BD3CC51-7B91-41B6-BBE8-CA592192ED20}" type="sibTrans" cxnId="{9B2D25A7-EDEE-4466-9E7F-4E29DDCA5DAA}">
      <dgm:prSet/>
      <dgm:spPr/>
      <dgm:t>
        <a:bodyPr/>
        <a:lstStyle/>
        <a:p>
          <a:endParaRPr lang="lt-LT"/>
        </a:p>
      </dgm:t>
    </dgm:pt>
    <dgm:pt modelId="{9FF87ED6-A2D4-4F35-9108-7CF08621E8A8}" type="pres">
      <dgm:prSet presAssocID="{8323F418-8265-413C-81E2-ED651ABFE569}" presName="linearFlow" presStyleCnt="0">
        <dgm:presLayoutVars>
          <dgm:dir/>
          <dgm:animLvl val="lvl"/>
          <dgm:resizeHandles val="exact"/>
        </dgm:presLayoutVars>
      </dgm:prSet>
      <dgm:spPr/>
    </dgm:pt>
    <dgm:pt modelId="{EA3512E8-C35C-4294-A8B8-E51D8B66CBA4}" type="pres">
      <dgm:prSet presAssocID="{99059A0D-29E0-40DA-8EDB-35607D910313}" presName="composite" presStyleCnt="0"/>
      <dgm:spPr/>
    </dgm:pt>
    <dgm:pt modelId="{EF4F48D3-1B8C-4C49-B3C4-36934F8C273B}" type="pres">
      <dgm:prSet presAssocID="{99059A0D-29E0-40DA-8EDB-35607D910313}" presName="parentText" presStyleLbl="alignNode1" presStyleIdx="0" presStyleCnt="3">
        <dgm:presLayoutVars>
          <dgm:chMax val="1"/>
          <dgm:bulletEnabled val="1"/>
        </dgm:presLayoutVars>
      </dgm:prSet>
      <dgm:spPr/>
    </dgm:pt>
    <dgm:pt modelId="{99021485-B335-4A1A-8A89-BFCD21D6B117}" type="pres">
      <dgm:prSet presAssocID="{99059A0D-29E0-40DA-8EDB-35607D910313}" presName="descendantText" presStyleLbl="alignAcc1" presStyleIdx="0" presStyleCnt="3" custScaleY="151341">
        <dgm:presLayoutVars>
          <dgm:bulletEnabled val="1"/>
        </dgm:presLayoutVars>
      </dgm:prSet>
      <dgm:spPr/>
    </dgm:pt>
    <dgm:pt modelId="{81577BDD-D5D4-4B4F-B22E-A60CBBA704AE}" type="pres">
      <dgm:prSet presAssocID="{0FC66CA7-B51E-49B8-9293-D92D3EDDADFA}" presName="sp" presStyleCnt="0"/>
      <dgm:spPr/>
    </dgm:pt>
    <dgm:pt modelId="{AF0CAECC-27CD-4DF4-8B1A-644073974DFC}" type="pres">
      <dgm:prSet presAssocID="{82BAB8DD-7C49-4C6B-A6C0-1FD83E3CBC7D}" presName="composite" presStyleCnt="0"/>
      <dgm:spPr/>
    </dgm:pt>
    <dgm:pt modelId="{0E35563F-CE66-48CE-A9C6-5DA75E22C447}" type="pres">
      <dgm:prSet presAssocID="{82BAB8DD-7C49-4C6B-A6C0-1FD83E3CBC7D}" presName="parentText" presStyleLbl="alignNode1" presStyleIdx="1" presStyleCnt="3">
        <dgm:presLayoutVars>
          <dgm:chMax val="1"/>
          <dgm:bulletEnabled val="1"/>
        </dgm:presLayoutVars>
      </dgm:prSet>
      <dgm:spPr/>
    </dgm:pt>
    <dgm:pt modelId="{D6EFF017-6C16-44CA-B6BE-9074812E8D83}" type="pres">
      <dgm:prSet presAssocID="{82BAB8DD-7C49-4C6B-A6C0-1FD83E3CBC7D}" presName="descendantText" presStyleLbl="alignAcc1" presStyleIdx="1" presStyleCnt="3" custScaleY="144456">
        <dgm:presLayoutVars>
          <dgm:bulletEnabled val="1"/>
        </dgm:presLayoutVars>
      </dgm:prSet>
      <dgm:spPr/>
    </dgm:pt>
    <dgm:pt modelId="{5D8E0775-0260-43B6-A705-8A57FE353D76}" type="pres">
      <dgm:prSet presAssocID="{A9BA0574-E651-42E8-9B67-E6F17B931AE7}" presName="sp" presStyleCnt="0"/>
      <dgm:spPr/>
    </dgm:pt>
    <dgm:pt modelId="{9E952F9F-95AF-4B4F-A4F9-BA6AE4428C0B}" type="pres">
      <dgm:prSet presAssocID="{8B235C2C-D333-489E-A613-9842A99A437B}" presName="composite" presStyleCnt="0"/>
      <dgm:spPr/>
    </dgm:pt>
    <dgm:pt modelId="{6172D948-2AB9-41A7-ABCC-BD6350829CAF}" type="pres">
      <dgm:prSet presAssocID="{8B235C2C-D333-489E-A613-9842A99A437B}" presName="parentText" presStyleLbl="alignNode1" presStyleIdx="2" presStyleCnt="3">
        <dgm:presLayoutVars>
          <dgm:chMax val="1"/>
          <dgm:bulletEnabled val="1"/>
        </dgm:presLayoutVars>
      </dgm:prSet>
      <dgm:spPr/>
    </dgm:pt>
    <dgm:pt modelId="{498BEA9D-AD0C-449E-9CC0-A204F0E86995}" type="pres">
      <dgm:prSet presAssocID="{8B235C2C-D333-489E-A613-9842A99A437B}" presName="descendantText" presStyleLbl="alignAcc1" presStyleIdx="2" presStyleCnt="3" custLinFactNeighborY="14825">
        <dgm:presLayoutVars>
          <dgm:bulletEnabled val="1"/>
        </dgm:presLayoutVars>
      </dgm:prSet>
      <dgm:spPr/>
    </dgm:pt>
  </dgm:ptLst>
  <dgm:cxnLst>
    <dgm:cxn modelId="{F1E38B18-DC03-41B1-AEFA-E171A0AE5A91}" srcId="{82BAB8DD-7C49-4C6B-A6C0-1FD83E3CBC7D}" destId="{27E1A10F-D3CE-4D04-8CF9-AE2269E07D41}" srcOrd="2" destOrd="0" parTransId="{5DF9799A-859A-493F-86B1-9306C295954E}" sibTransId="{CB5B6A3C-DDB9-49BB-B9AF-C74ADE2D84D4}"/>
    <dgm:cxn modelId="{ED9FB929-2B01-4A66-B435-4C5229A536DA}" srcId="{82BAB8DD-7C49-4C6B-A6C0-1FD83E3CBC7D}" destId="{E8DF0D7F-BF26-470E-AF60-BBC2131FE92F}" srcOrd="0" destOrd="0" parTransId="{794232B0-8187-434A-A8D4-5A401CC5CB3B}" sibTransId="{636F291D-82F3-406A-9E6C-FA9C39BDCF21}"/>
    <dgm:cxn modelId="{E296243A-0624-4FA9-8D2A-C173B4C343EB}" type="presOf" srcId="{3F072F71-F747-4D0C-AFC5-CF3B460BF829}" destId="{D6EFF017-6C16-44CA-B6BE-9074812E8D83}" srcOrd="0" destOrd="3" presId="urn:microsoft.com/office/officeart/2005/8/layout/chevron2"/>
    <dgm:cxn modelId="{C0C74D5D-EE28-4D1F-B6EE-CAF1D49C2312}" srcId="{99059A0D-29E0-40DA-8EDB-35607D910313}" destId="{5A12125B-AC10-488E-B92C-AA359AE6B3CD}" srcOrd="1" destOrd="0" parTransId="{2D900B08-B348-464E-9772-6B9E341D565A}" sibTransId="{1DB58043-3387-4E69-AEEC-CC114C0CCF4C}"/>
    <dgm:cxn modelId="{F9F2BF44-0606-4A0E-ADB9-4CEC386E7B0C}" type="presOf" srcId="{63A1CEB9-AD2C-4919-A03D-A4FD58C74E38}" destId="{D6EFF017-6C16-44CA-B6BE-9074812E8D83}" srcOrd="0" destOrd="1" presId="urn:microsoft.com/office/officeart/2005/8/layout/chevron2"/>
    <dgm:cxn modelId="{4DA0F466-02BD-4620-98E9-7F4C54EBCA20}" type="presOf" srcId="{5A12125B-AC10-488E-B92C-AA359AE6B3CD}" destId="{99021485-B335-4A1A-8A89-BFCD21D6B117}" srcOrd="0" destOrd="1" presId="urn:microsoft.com/office/officeart/2005/8/layout/chevron2"/>
    <dgm:cxn modelId="{B4AF754A-206B-4666-9EBD-FB056A33AFCF}" srcId="{8323F418-8265-413C-81E2-ED651ABFE569}" destId="{82BAB8DD-7C49-4C6B-A6C0-1FD83E3CBC7D}" srcOrd="1" destOrd="0" parTransId="{C2FDF56E-33DC-4C4B-8648-FB9301A2047C}" sibTransId="{A9BA0574-E651-42E8-9B67-E6F17B931AE7}"/>
    <dgm:cxn modelId="{D361494C-1D62-4319-A972-6782C25DB107}" type="presOf" srcId="{5FDC9531-3629-4CA4-9917-68AA7AACEFB8}" destId="{99021485-B335-4A1A-8A89-BFCD21D6B117}" srcOrd="0" destOrd="0" presId="urn:microsoft.com/office/officeart/2005/8/layout/chevron2"/>
    <dgm:cxn modelId="{87518879-0136-430B-89CC-D5213CAA52CB}" type="presOf" srcId="{99059A0D-29E0-40DA-8EDB-35607D910313}" destId="{EF4F48D3-1B8C-4C49-B3C4-36934F8C273B}" srcOrd="0" destOrd="0" presId="urn:microsoft.com/office/officeart/2005/8/layout/chevron2"/>
    <dgm:cxn modelId="{239DC759-F08F-4C3F-B27F-D51FB7CEC774}" srcId="{82BAB8DD-7C49-4C6B-A6C0-1FD83E3CBC7D}" destId="{63A1CEB9-AD2C-4919-A03D-A4FD58C74E38}" srcOrd="1" destOrd="0" parTransId="{86FB4E3D-5FC8-4C43-908E-70C57D24A610}" sibTransId="{0E1EB83B-64F6-4175-91CB-9A5B3E2A5AB4}"/>
    <dgm:cxn modelId="{62AAA47D-4984-4954-958E-51EC24988943}" type="presOf" srcId="{8B235C2C-D333-489E-A613-9842A99A437B}" destId="{6172D948-2AB9-41A7-ABCC-BD6350829CAF}" srcOrd="0" destOrd="0" presId="urn:microsoft.com/office/officeart/2005/8/layout/chevron2"/>
    <dgm:cxn modelId="{C723197E-79D5-4215-8C11-59BCD19038DB}" srcId="{99059A0D-29E0-40DA-8EDB-35607D910313}" destId="{1F7B118C-E7E7-40B5-B1A1-CAC72B52F3A1}" srcOrd="3" destOrd="0" parTransId="{73FC8698-CB28-4CCE-938E-CA15F2AAF685}" sibTransId="{2509AAD4-B449-4DE0-9F00-1931006D5EB0}"/>
    <dgm:cxn modelId="{9261D582-3E83-41E2-9E2E-8A0D6BA16409}" srcId="{8B235C2C-D333-489E-A613-9842A99A437B}" destId="{0AFB6F01-C325-4FB7-9FF5-65748690DA56}" srcOrd="0" destOrd="0" parTransId="{A501D7A0-D9A2-4151-8669-A4B99AB58B34}" sibTransId="{1AC04E3C-04E7-42CC-A7DA-5B13274B8FBA}"/>
    <dgm:cxn modelId="{224CF78E-2F72-4306-9C9D-DCA8E9DB5354}" srcId="{8323F418-8265-413C-81E2-ED651ABFE569}" destId="{8B235C2C-D333-489E-A613-9842A99A437B}" srcOrd="2" destOrd="0" parTransId="{109A5F4D-2343-4A13-BEC0-B63673586CD3}" sibTransId="{8BC58BCC-A490-41C5-B1FB-B455DB2D70D3}"/>
    <dgm:cxn modelId="{1451AB91-4E96-423E-B26B-DD86A11C3A9F}" type="presOf" srcId="{82BAB8DD-7C49-4C6B-A6C0-1FD83E3CBC7D}" destId="{0E35563F-CE66-48CE-A9C6-5DA75E22C447}" srcOrd="0" destOrd="0" presId="urn:microsoft.com/office/officeart/2005/8/layout/chevron2"/>
    <dgm:cxn modelId="{CEC0219F-7B8F-4F94-90C9-FF1FD8AFC8D5}" type="presOf" srcId="{1F7B118C-E7E7-40B5-B1A1-CAC72B52F3A1}" destId="{99021485-B335-4A1A-8A89-BFCD21D6B117}" srcOrd="0" destOrd="3" presId="urn:microsoft.com/office/officeart/2005/8/layout/chevron2"/>
    <dgm:cxn modelId="{58F1939F-D0F8-4713-985B-58F81E9A0004}" type="presOf" srcId="{8323F418-8265-413C-81E2-ED651ABFE569}" destId="{9FF87ED6-A2D4-4F35-9108-7CF08621E8A8}" srcOrd="0" destOrd="0" presId="urn:microsoft.com/office/officeart/2005/8/layout/chevron2"/>
    <dgm:cxn modelId="{9B2D25A7-EDEE-4466-9E7F-4E29DDCA5DAA}" srcId="{82BAB8DD-7C49-4C6B-A6C0-1FD83E3CBC7D}" destId="{3F072F71-F747-4D0C-AFC5-CF3B460BF829}" srcOrd="3" destOrd="0" parTransId="{F86124B5-7E0E-4708-A32C-B06650219A20}" sibTransId="{5BD3CC51-7B91-41B6-BBE8-CA592192ED20}"/>
    <dgm:cxn modelId="{6E2E7BB0-43B0-4A99-9FCF-1AA8C2EB3ECB}" type="presOf" srcId="{E8DF0D7F-BF26-470E-AF60-BBC2131FE92F}" destId="{D6EFF017-6C16-44CA-B6BE-9074812E8D83}" srcOrd="0" destOrd="0" presId="urn:microsoft.com/office/officeart/2005/8/layout/chevron2"/>
    <dgm:cxn modelId="{6A695DBA-6171-43CD-AE8C-558429F491F1}" type="presOf" srcId="{0665737F-8FE5-41F9-BA07-49F21B264611}" destId="{99021485-B335-4A1A-8A89-BFCD21D6B117}" srcOrd="0" destOrd="2" presId="urn:microsoft.com/office/officeart/2005/8/layout/chevron2"/>
    <dgm:cxn modelId="{A9B4EDD1-4988-432E-82DA-4E0CD0ECE4BA}" srcId="{99059A0D-29E0-40DA-8EDB-35607D910313}" destId="{5FDC9531-3629-4CA4-9917-68AA7AACEFB8}" srcOrd="0" destOrd="0" parTransId="{9A7FC842-5E50-4036-963F-9DD88DB6C419}" sibTransId="{27E459C1-6F64-41C3-AEDA-04F9672315DC}"/>
    <dgm:cxn modelId="{4FB135D7-24AC-4A5A-ADCC-17ED03855BA4}" srcId="{8B235C2C-D333-489E-A613-9842A99A437B}" destId="{5832E9B2-D4A1-4777-B6AE-3993EB71DE2C}" srcOrd="1" destOrd="0" parTransId="{A49DACE7-197D-40F9-8DF5-05B014C65000}" sibTransId="{B8C556BB-E360-46AE-B111-5497C7B98E24}"/>
    <dgm:cxn modelId="{84061DD9-A171-4616-8FFC-CCE471198D3A}" type="presOf" srcId="{27E1A10F-D3CE-4D04-8CF9-AE2269E07D41}" destId="{D6EFF017-6C16-44CA-B6BE-9074812E8D83}" srcOrd="0" destOrd="2" presId="urn:microsoft.com/office/officeart/2005/8/layout/chevron2"/>
    <dgm:cxn modelId="{2C7F87E3-CF4C-4981-AF38-49E09F0AB0BC}" srcId="{8323F418-8265-413C-81E2-ED651ABFE569}" destId="{99059A0D-29E0-40DA-8EDB-35607D910313}" srcOrd="0" destOrd="0" parTransId="{039C951A-9AF1-4409-9A87-24CFD330798B}" sibTransId="{0FC66CA7-B51E-49B8-9293-D92D3EDDADFA}"/>
    <dgm:cxn modelId="{096338E5-115D-483A-9817-A5FA05D55D70}" type="presOf" srcId="{0AFB6F01-C325-4FB7-9FF5-65748690DA56}" destId="{498BEA9D-AD0C-449E-9CC0-A204F0E86995}" srcOrd="0" destOrd="0" presId="urn:microsoft.com/office/officeart/2005/8/layout/chevron2"/>
    <dgm:cxn modelId="{87D6DBE7-D06B-4E4B-A718-DB10E932BCFD}" type="presOf" srcId="{5832E9B2-D4A1-4777-B6AE-3993EB71DE2C}" destId="{498BEA9D-AD0C-449E-9CC0-A204F0E86995}" srcOrd="0" destOrd="1" presId="urn:microsoft.com/office/officeart/2005/8/layout/chevron2"/>
    <dgm:cxn modelId="{CED67FFD-DE8A-45A9-9027-22E10BD70D18}" srcId="{99059A0D-29E0-40DA-8EDB-35607D910313}" destId="{0665737F-8FE5-41F9-BA07-49F21B264611}" srcOrd="2" destOrd="0" parTransId="{EEC1798F-EBDD-4700-9138-5F13138A289A}" sibTransId="{E0A9458D-40EB-4B22-A761-326D04949026}"/>
    <dgm:cxn modelId="{2F9E07B4-4E0E-422B-B60D-ACD374DD4581}" type="presParOf" srcId="{9FF87ED6-A2D4-4F35-9108-7CF08621E8A8}" destId="{EA3512E8-C35C-4294-A8B8-E51D8B66CBA4}" srcOrd="0" destOrd="0" presId="urn:microsoft.com/office/officeart/2005/8/layout/chevron2"/>
    <dgm:cxn modelId="{5AF71CA5-07E2-4C67-8DE5-C0B6F086D8FA}" type="presParOf" srcId="{EA3512E8-C35C-4294-A8B8-E51D8B66CBA4}" destId="{EF4F48D3-1B8C-4C49-B3C4-36934F8C273B}" srcOrd="0" destOrd="0" presId="urn:microsoft.com/office/officeart/2005/8/layout/chevron2"/>
    <dgm:cxn modelId="{D46EC581-34A1-400A-B3EE-D77776B5D0FD}" type="presParOf" srcId="{EA3512E8-C35C-4294-A8B8-E51D8B66CBA4}" destId="{99021485-B335-4A1A-8A89-BFCD21D6B117}" srcOrd="1" destOrd="0" presId="urn:microsoft.com/office/officeart/2005/8/layout/chevron2"/>
    <dgm:cxn modelId="{73DF13B3-5E76-453A-83F0-733C2803BCA6}" type="presParOf" srcId="{9FF87ED6-A2D4-4F35-9108-7CF08621E8A8}" destId="{81577BDD-D5D4-4B4F-B22E-A60CBBA704AE}" srcOrd="1" destOrd="0" presId="urn:microsoft.com/office/officeart/2005/8/layout/chevron2"/>
    <dgm:cxn modelId="{46150AA7-C34A-471B-AF7B-1ED83FF7093A}" type="presParOf" srcId="{9FF87ED6-A2D4-4F35-9108-7CF08621E8A8}" destId="{AF0CAECC-27CD-4DF4-8B1A-644073974DFC}" srcOrd="2" destOrd="0" presId="urn:microsoft.com/office/officeart/2005/8/layout/chevron2"/>
    <dgm:cxn modelId="{9C071463-876F-4ED6-B0A2-A95095B576F3}" type="presParOf" srcId="{AF0CAECC-27CD-4DF4-8B1A-644073974DFC}" destId="{0E35563F-CE66-48CE-A9C6-5DA75E22C447}" srcOrd="0" destOrd="0" presId="urn:microsoft.com/office/officeart/2005/8/layout/chevron2"/>
    <dgm:cxn modelId="{B2F51901-C402-45B2-B188-2B235CF09ED6}" type="presParOf" srcId="{AF0CAECC-27CD-4DF4-8B1A-644073974DFC}" destId="{D6EFF017-6C16-44CA-B6BE-9074812E8D83}" srcOrd="1" destOrd="0" presId="urn:microsoft.com/office/officeart/2005/8/layout/chevron2"/>
    <dgm:cxn modelId="{886FC1AB-E1A8-4710-BD10-245376EE0B79}" type="presParOf" srcId="{9FF87ED6-A2D4-4F35-9108-7CF08621E8A8}" destId="{5D8E0775-0260-43B6-A705-8A57FE353D76}" srcOrd="3" destOrd="0" presId="urn:microsoft.com/office/officeart/2005/8/layout/chevron2"/>
    <dgm:cxn modelId="{2BCF871D-A7F9-469A-A8F5-6F3F71FCB2EB}" type="presParOf" srcId="{9FF87ED6-A2D4-4F35-9108-7CF08621E8A8}" destId="{9E952F9F-95AF-4B4F-A4F9-BA6AE4428C0B}" srcOrd="4" destOrd="0" presId="urn:microsoft.com/office/officeart/2005/8/layout/chevron2"/>
    <dgm:cxn modelId="{5F0CC944-41AE-4DD3-A07E-485E66362753}" type="presParOf" srcId="{9E952F9F-95AF-4B4F-A4F9-BA6AE4428C0B}" destId="{6172D948-2AB9-41A7-ABCC-BD6350829CAF}" srcOrd="0" destOrd="0" presId="urn:microsoft.com/office/officeart/2005/8/layout/chevron2"/>
    <dgm:cxn modelId="{D505CEDD-3871-4DA9-8175-31300EB1ABF8}" type="presParOf" srcId="{9E952F9F-95AF-4B4F-A4F9-BA6AE4428C0B}" destId="{498BEA9D-AD0C-449E-9CC0-A204F0E869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F48D3-1B8C-4C49-B3C4-36934F8C273B}">
      <dsp:nvSpPr>
        <dsp:cNvPr id="0" name=""/>
        <dsp:cNvSpPr/>
      </dsp:nvSpPr>
      <dsp:spPr>
        <a:xfrm rot="5400000">
          <a:off x="-262639" y="570925"/>
          <a:ext cx="1750926" cy="122564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t-LT" sz="1200" kern="1200" dirty="0">
              <a:solidFill>
                <a:schemeClr val="tx1"/>
              </a:solidFill>
              <a:latin typeface="Times New Roman" panose="02020603050405020304" pitchFamily="18" charset="0"/>
              <a:cs typeface="Times New Roman" panose="02020603050405020304" pitchFamily="18" charset="0"/>
            </a:rPr>
            <a:t>TA srityje</a:t>
          </a:r>
        </a:p>
      </dsp:txBody>
      <dsp:txXfrm rot="-5400000">
        <a:off x="0" y="921110"/>
        <a:ext cx="1225648" cy="525278"/>
      </dsp:txXfrm>
    </dsp:sp>
    <dsp:sp modelId="{99021485-B335-4A1A-8A89-BFCD21D6B117}">
      <dsp:nvSpPr>
        <dsp:cNvPr id="0" name=""/>
        <dsp:cNvSpPr/>
      </dsp:nvSpPr>
      <dsp:spPr>
        <a:xfrm rot="5400000">
          <a:off x="4180108" y="-2938330"/>
          <a:ext cx="1722415" cy="76313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lt-LT" sz="1400" kern="1200" dirty="0">
              <a:latin typeface="Times New Roman" panose="02020603050405020304" pitchFamily="18" charset="0"/>
              <a:cs typeface="Times New Roman" panose="02020603050405020304" pitchFamily="18" charset="0"/>
            </a:rPr>
            <a:t>Miškų įstatymo pakeitimas dėl miško buveinių tipų apsaugos;</a:t>
          </a:r>
        </a:p>
        <a:p>
          <a:pPr marL="114300" lvl="1" indent="-114300" algn="l" defTabSz="622300">
            <a:lnSpc>
              <a:spcPct val="90000"/>
            </a:lnSpc>
            <a:spcBef>
              <a:spcPct val="0"/>
            </a:spcBef>
            <a:spcAft>
              <a:spcPct val="15000"/>
            </a:spcAft>
            <a:buChar char="•"/>
          </a:pPr>
          <a:r>
            <a:rPr lang="lt-LT" sz="1400" kern="1200" dirty="0">
              <a:latin typeface="Times New Roman" panose="02020603050405020304" pitchFamily="18" charset="0"/>
              <a:cs typeface="Times New Roman" panose="02020603050405020304" pitchFamily="18" charset="0"/>
            </a:rPr>
            <a:t>Privačių miškų tvarkymo nuostatų pakeitimas iškeliant reikalavimą visais atvejais gauti leidimą miškui kirsti, jei valda yra N2000 teritorijoje;</a:t>
          </a:r>
        </a:p>
        <a:p>
          <a:pPr marL="114300" lvl="1" indent="-114300" algn="l" defTabSz="622300">
            <a:lnSpc>
              <a:spcPct val="90000"/>
            </a:lnSpc>
            <a:spcBef>
              <a:spcPct val="0"/>
            </a:spcBef>
            <a:spcAft>
              <a:spcPct val="15000"/>
            </a:spcAft>
            <a:buChar char="•"/>
          </a:pPr>
          <a:r>
            <a:rPr lang="lt-LT" sz="1400" kern="1200" dirty="0">
              <a:latin typeface="Times New Roman" panose="02020603050405020304" pitchFamily="18" charset="0"/>
              <a:cs typeface="Times New Roman" panose="02020603050405020304" pitchFamily="18" charset="0"/>
            </a:rPr>
            <a:t>PAV įstatymą įgyvendinančios Poveikio N2000 teritorijoms reikšmingumo nustatymo procedūros aprėpties išplėtimas arba Miško kirtimo taisyklių papildymas draudimais kirsti mišką pagrindiniais kitimais EB svarbos buveinėse Vietovėse/BAST</a:t>
          </a:r>
        </a:p>
        <a:p>
          <a:pPr marL="114300" lvl="1" indent="-114300" algn="l" defTabSz="622300">
            <a:lnSpc>
              <a:spcPct val="90000"/>
            </a:lnSpc>
            <a:spcBef>
              <a:spcPct val="0"/>
            </a:spcBef>
            <a:spcAft>
              <a:spcPct val="15000"/>
            </a:spcAft>
            <a:buChar char="•"/>
          </a:pPr>
          <a:r>
            <a:rPr lang="lt-LT" sz="1400" kern="1200" dirty="0">
              <a:latin typeface="Times New Roman" panose="02020603050405020304" pitchFamily="18" charset="0"/>
              <a:cs typeface="Times New Roman" panose="02020603050405020304" pitchFamily="18" charset="0"/>
            </a:rPr>
            <a:t>Bendrųjų BAST ar PAST nuostatų papildymas, kokie miško kirtimai miškų buveinėse yra toleruojami</a:t>
          </a:r>
        </a:p>
      </dsp:txBody>
      <dsp:txXfrm rot="-5400000">
        <a:off x="1225649" y="100210"/>
        <a:ext cx="7547254" cy="1554253"/>
      </dsp:txXfrm>
    </dsp:sp>
    <dsp:sp modelId="{0E35563F-CE66-48CE-A9C6-5DA75E22C447}">
      <dsp:nvSpPr>
        <dsp:cNvPr id="0" name=""/>
        <dsp:cNvSpPr/>
      </dsp:nvSpPr>
      <dsp:spPr>
        <a:xfrm rot="5400000">
          <a:off x="-262639" y="2403934"/>
          <a:ext cx="1750926" cy="122564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lt-LT" sz="1000" kern="1200" dirty="0">
              <a:solidFill>
                <a:schemeClr val="tx1"/>
              </a:solidFill>
            </a:rPr>
            <a:t>PAV srityje+</a:t>
          </a:r>
        </a:p>
        <a:p>
          <a:pPr marL="0" lvl="0" indent="0" algn="ctr" defTabSz="444500">
            <a:lnSpc>
              <a:spcPct val="90000"/>
            </a:lnSpc>
            <a:spcBef>
              <a:spcPct val="0"/>
            </a:spcBef>
            <a:spcAft>
              <a:spcPct val="35000"/>
            </a:spcAft>
            <a:buNone/>
          </a:pPr>
          <a:r>
            <a:rPr lang="lt-LT" sz="1000" kern="1200" dirty="0">
              <a:solidFill>
                <a:schemeClr val="tx1"/>
              </a:solidFill>
            </a:rPr>
            <a:t>administracinės priemonės</a:t>
          </a:r>
        </a:p>
      </dsp:txBody>
      <dsp:txXfrm rot="-5400000">
        <a:off x="0" y="2754119"/>
        <a:ext cx="1225648" cy="525278"/>
      </dsp:txXfrm>
    </dsp:sp>
    <dsp:sp modelId="{D6EFF017-6C16-44CA-B6BE-9074812E8D83}">
      <dsp:nvSpPr>
        <dsp:cNvPr id="0" name=""/>
        <dsp:cNvSpPr/>
      </dsp:nvSpPr>
      <dsp:spPr>
        <a:xfrm rot="5400000">
          <a:off x="4219287" y="-1105320"/>
          <a:ext cx="1644057" cy="76313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lt-LT" sz="1400" kern="1200" dirty="0">
              <a:latin typeface="Times New Roman" panose="02020603050405020304" pitchFamily="18" charset="0"/>
              <a:cs typeface="Times New Roman" panose="02020603050405020304" pitchFamily="18" charset="0"/>
            </a:rPr>
            <a:t>Vertinti planų ir projektų įgyvendinimo poveikio N2000 reikšmingumą: vidinės MP, VM valdytojų sudaromų biržių sąrašų, išduodamų leidimų kirsti mišką;</a:t>
          </a:r>
        </a:p>
        <a:p>
          <a:pPr marL="114300" lvl="1" indent="-114300" algn="l" defTabSz="622300">
            <a:lnSpc>
              <a:spcPct val="90000"/>
            </a:lnSpc>
            <a:spcBef>
              <a:spcPct val="0"/>
            </a:spcBef>
            <a:spcAft>
              <a:spcPct val="15000"/>
            </a:spcAft>
            <a:buChar char="•"/>
          </a:pPr>
          <a:r>
            <a:rPr lang="lt-LT" sz="1400" kern="1200" dirty="0">
              <a:latin typeface="Times New Roman" panose="02020603050405020304" pitchFamily="18" charset="0"/>
              <a:cs typeface="Times New Roman" panose="02020603050405020304" pitchFamily="18" charset="0"/>
            </a:rPr>
            <a:t>Įpareigoti VMU neprojektuoti pagrindinių miško kirtimų Vietovėse/BAST esančiose miškų buveinėse;</a:t>
          </a:r>
        </a:p>
        <a:p>
          <a:pPr marL="114300" lvl="1" indent="-114300" algn="l" defTabSz="622300">
            <a:lnSpc>
              <a:spcPct val="90000"/>
            </a:lnSpc>
            <a:spcBef>
              <a:spcPct val="0"/>
            </a:spcBef>
            <a:spcAft>
              <a:spcPct val="15000"/>
            </a:spcAft>
            <a:buChar char="•"/>
          </a:pPr>
          <a:r>
            <a:rPr lang="lt-LT" sz="1400" kern="1200" dirty="0">
              <a:latin typeface="Times New Roman" panose="02020603050405020304" pitchFamily="18" charset="0"/>
              <a:cs typeface="Times New Roman" panose="02020603050405020304" pitchFamily="18" charset="0"/>
            </a:rPr>
            <a:t>Rengti GP vietovėms, kurios yra nepakankamai apsaugotos;</a:t>
          </a:r>
        </a:p>
        <a:p>
          <a:pPr marL="114300" lvl="1" indent="-114300" algn="l" defTabSz="622300">
            <a:lnSpc>
              <a:spcPct val="90000"/>
            </a:lnSpc>
            <a:spcBef>
              <a:spcPct val="0"/>
            </a:spcBef>
            <a:spcAft>
              <a:spcPct val="15000"/>
            </a:spcAft>
            <a:buChar char="•"/>
          </a:pPr>
          <a:r>
            <a:rPr lang="lt-LT" sz="1400" kern="1200" dirty="0">
              <a:latin typeface="Times New Roman" panose="02020603050405020304" pitchFamily="18" charset="0"/>
              <a:cs typeface="Times New Roman" panose="02020603050405020304" pitchFamily="18" charset="0"/>
            </a:rPr>
            <a:t>Steigti saugomas teritorijas, kur tai yra racionaliausias sprendimas, kitur – rinktis apsaugos sutarčių sudarymo mechanizmą</a:t>
          </a:r>
        </a:p>
      </dsp:txBody>
      <dsp:txXfrm rot="-5400000">
        <a:off x="1225648" y="1968575"/>
        <a:ext cx="7551079" cy="1483545"/>
      </dsp:txXfrm>
    </dsp:sp>
    <dsp:sp modelId="{6172D948-2AB9-41A7-ABCC-BD6350829CAF}">
      <dsp:nvSpPr>
        <dsp:cNvPr id="0" name=""/>
        <dsp:cNvSpPr/>
      </dsp:nvSpPr>
      <dsp:spPr>
        <a:xfrm rot="5400000">
          <a:off x="-262639" y="3983966"/>
          <a:ext cx="1750926" cy="122564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lt-LT" sz="1000" kern="1200" dirty="0">
              <a:solidFill>
                <a:schemeClr val="tx1"/>
              </a:solidFill>
            </a:rPr>
            <a:t>Sutarčių sudarymo ir </a:t>
          </a:r>
          <a:r>
            <a:rPr lang="lt-LT" sz="1200" kern="1200" dirty="0">
              <a:solidFill>
                <a:schemeClr val="tx1"/>
              </a:solidFill>
              <a:latin typeface="Times New Roman" panose="02020603050405020304" pitchFamily="18" charset="0"/>
              <a:cs typeface="Times New Roman" panose="02020603050405020304" pitchFamily="18" charset="0"/>
            </a:rPr>
            <a:t>kompensacijų</a:t>
          </a:r>
        </a:p>
        <a:p>
          <a:pPr marL="0" lvl="0" indent="0" algn="ctr" defTabSz="444500">
            <a:lnSpc>
              <a:spcPct val="90000"/>
            </a:lnSpc>
            <a:spcBef>
              <a:spcPct val="0"/>
            </a:spcBef>
            <a:spcAft>
              <a:spcPct val="35000"/>
            </a:spcAft>
            <a:buNone/>
          </a:pPr>
          <a:r>
            <a:rPr lang="lt-LT" sz="1000" kern="1200" dirty="0">
              <a:solidFill>
                <a:schemeClr val="tx1"/>
              </a:solidFill>
            </a:rPr>
            <a:t>srityje</a:t>
          </a:r>
        </a:p>
      </dsp:txBody>
      <dsp:txXfrm rot="-5400000">
        <a:off x="0" y="4334151"/>
        <a:ext cx="1225648" cy="525278"/>
      </dsp:txXfrm>
    </dsp:sp>
    <dsp:sp modelId="{498BEA9D-AD0C-449E-9CC0-A204F0E86995}">
      <dsp:nvSpPr>
        <dsp:cNvPr id="0" name=""/>
        <dsp:cNvSpPr/>
      </dsp:nvSpPr>
      <dsp:spPr>
        <a:xfrm rot="5400000">
          <a:off x="4472265" y="643434"/>
          <a:ext cx="1138102" cy="76313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lt-LT" sz="1400" kern="1200" dirty="0">
              <a:latin typeface="Times New Roman" panose="02020603050405020304" pitchFamily="18" charset="0"/>
              <a:cs typeface="Times New Roman" panose="02020603050405020304" pitchFamily="18" charset="0"/>
            </a:rPr>
            <a:t>Paaiškėjus, kad miško kirtimo poveikis N2000 gali būti reikšmingas (=pareiga atlikti pilną </a:t>
          </a:r>
          <a:r>
            <a:rPr lang="lt-LT" sz="1400" kern="1200" dirty="0" err="1">
              <a:latin typeface="Times New Roman" panose="02020603050405020304" pitchFamily="18" charset="0"/>
              <a:cs typeface="Times New Roman" panose="02020603050405020304" pitchFamily="18" charset="0"/>
            </a:rPr>
            <a:t>PAVą</a:t>
          </a:r>
          <a:r>
            <a:rPr lang="lt-LT" sz="1400" kern="1200" dirty="0">
              <a:latin typeface="Times New Roman" panose="02020603050405020304" pitchFamily="18" charset="0"/>
              <a:cs typeface="Times New Roman" panose="02020603050405020304" pitchFamily="18" charset="0"/>
            </a:rPr>
            <a:t>), privatiems miško savininkams siūlyti sudaryti  apsaugos sutartį ir siūlyti kreiptis kompensacijos (Natura 2000 išmokos pagal KPP)</a:t>
          </a:r>
        </a:p>
        <a:p>
          <a:pPr marL="114300" lvl="1" indent="-114300" algn="l" defTabSz="622300">
            <a:lnSpc>
              <a:spcPct val="90000"/>
            </a:lnSpc>
            <a:spcBef>
              <a:spcPct val="0"/>
            </a:spcBef>
            <a:spcAft>
              <a:spcPct val="15000"/>
            </a:spcAft>
            <a:buChar char="•"/>
          </a:pPr>
          <a:r>
            <a:rPr lang="lt-LT" sz="1400" kern="1200" dirty="0">
              <a:latin typeface="Times New Roman" panose="02020603050405020304" pitchFamily="18" charset="0"/>
              <a:cs typeface="Times New Roman" panose="02020603050405020304" pitchFamily="18" charset="0"/>
            </a:rPr>
            <a:t>Planuoti didesnį Natura 2000 išmokų poreikį 2021-2027 m. </a:t>
          </a:r>
        </a:p>
      </dsp:txBody>
      <dsp:txXfrm rot="-5400000">
        <a:off x="1225649" y="3945608"/>
        <a:ext cx="7575777" cy="10269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337AC60-F113-49C6-ADC4-B8FB6F0CF141}" type="datetimeFigureOut">
              <a:rPr lang="lt-LT" smtClean="0"/>
              <a:t>2021-07-26</a:t>
            </a:fld>
            <a:endParaRPr lang="lt-LT"/>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EF4F19-CE05-469E-9D79-F21DC4DC767D}" type="slidenum">
              <a:rPr lang="lt-LT" smtClean="0"/>
              <a:t>‹#›</a:t>
            </a:fld>
            <a:endParaRPr lang="lt-LT"/>
          </a:p>
        </p:txBody>
      </p:sp>
    </p:spTree>
    <p:extLst>
      <p:ext uri="{BB962C8B-B14F-4D97-AF65-F5344CB8AC3E}">
        <p14:creationId xmlns:p14="http://schemas.microsoft.com/office/powerpoint/2010/main" val="163166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90699-0169-42F1-B96D-CE2BC1A843A7}" type="slidenum">
              <a:rPr lang="en-US" smtClean="0"/>
              <a:t>4</a:t>
            </a:fld>
            <a:endParaRPr lang="en-US"/>
          </a:p>
        </p:txBody>
      </p:sp>
    </p:spTree>
    <p:extLst>
      <p:ext uri="{BB962C8B-B14F-4D97-AF65-F5344CB8AC3E}">
        <p14:creationId xmlns:p14="http://schemas.microsoft.com/office/powerpoint/2010/main" val="311888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aseline="0" dirty="0"/>
              <a:t>Šiuos gamtos perlus vertinti vien vartotojišku požiūriu yra neteisinga, nes miškai nėra vien mediena – tai ir biologinės įvairovės išsaugojimo garantas, ir nematerialios naudos šaltinis. Be jų žmogus negalėtų išgyventi.</a:t>
            </a:r>
          </a:p>
          <a:p>
            <a:endParaRPr lang="lt-LT" dirty="0"/>
          </a:p>
        </p:txBody>
      </p:sp>
      <p:sp>
        <p:nvSpPr>
          <p:cNvPr id="4" name="Slide Number Placeholder 3"/>
          <p:cNvSpPr>
            <a:spLocks noGrp="1"/>
          </p:cNvSpPr>
          <p:nvPr>
            <p:ph type="sldNum" sz="quarter" idx="5"/>
          </p:nvPr>
        </p:nvSpPr>
        <p:spPr/>
        <p:txBody>
          <a:bodyPr/>
          <a:lstStyle/>
          <a:p>
            <a:fld id="{DC16126A-7F72-4972-8AAA-E7137592F8FB}" type="slidenum">
              <a:rPr lang="lt-LT" smtClean="0"/>
              <a:t>5</a:t>
            </a:fld>
            <a:endParaRPr lang="lt-LT"/>
          </a:p>
        </p:txBody>
      </p:sp>
    </p:spTree>
    <p:extLst>
      <p:ext uri="{BB962C8B-B14F-4D97-AF65-F5344CB8AC3E}">
        <p14:creationId xmlns:p14="http://schemas.microsoft.com/office/powerpoint/2010/main" val="178131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90488" y="754063"/>
            <a:ext cx="6616700"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906357" y="4715153"/>
            <a:ext cx="4984962" cy="44687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56 tūkst. ha buveinių yra ST III ir IV gr. miškuose.</a:t>
            </a:r>
          </a:p>
          <a:p>
            <a:r>
              <a:rPr lang="lt-LT" dirty="0"/>
              <a:t>ST – tai parkai, rezervatai, N2K</a:t>
            </a:r>
            <a:r>
              <a:rPr lang="lt-LT" baseline="0" dirty="0"/>
              <a:t> tinklas</a:t>
            </a:r>
            <a:endParaRPr lang="lt-LT" dirty="0"/>
          </a:p>
        </p:txBody>
      </p:sp>
      <p:sp>
        <p:nvSpPr>
          <p:cNvPr id="4" name="Slide Number Placeholder 3"/>
          <p:cNvSpPr>
            <a:spLocks noGrp="1"/>
          </p:cNvSpPr>
          <p:nvPr>
            <p:ph type="sldNum" sz="quarter" idx="5"/>
          </p:nvPr>
        </p:nvSpPr>
        <p:spPr/>
        <p:txBody>
          <a:bodyPr/>
          <a:lstStyle/>
          <a:p>
            <a:fld id="{DC16126A-7F72-4972-8AAA-E7137592F8FB}" type="slidenum">
              <a:rPr lang="lt-LT" smtClean="0"/>
              <a:t>15</a:t>
            </a:fld>
            <a:endParaRPr lang="lt-LT"/>
          </a:p>
        </p:txBody>
      </p:sp>
    </p:spTree>
    <p:extLst>
      <p:ext uri="{BB962C8B-B14F-4D97-AF65-F5344CB8AC3E}">
        <p14:creationId xmlns:p14="http://schemas.microsoft.com/office/powerpoint/2010/main" val="307730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0488" y="754063"/>
            <a:ext cx="6616700"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906357" y="4715153"/>
            <a:ext cx="4984962" cy="44687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DA70-A15C-41B2-9E27-BFE4AB1F5A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D83F540F-949E-43D3-B9D8-437A54CD8D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59A514FB-A2B0-432B-8BF8-06DF29B36894}"/>
              </a:ext>
            </a:extLst>
          </p:cNvPr>
          <p:cNvSpPr>
            <a:spLocks noGrp="1"/>
          </p:cNvSpPr>
          <p:nvPr>
            <p:ph type="dt" sz="half" idx="10"/>
          </p:nvPr>
        </p:nvSpPr>
        <p:spPr/>
        <p:txBody>
          <a:bodyPr/>
          <a:lstStyle/>
          <a:p>
            <a:fld id="{9ECB011F-24F3-49FB-A9CD-C465EB1EF047}" type="datetimeFigureOut">
              <a:rPr lang="lt-LT" smtClean="0"/>
              <a:t>2021-07-26</a:t>
            </a:fld>
            <a:endParaRPr lang="lt-LT"/>
          </a:p>
        </p:txBody>
      </p:sp>
      <p:sp>
        <p:nvSpPr>
          <p:cNvPr id="5" name="Footer Placeholder 4">
            <a:extLst>
              <a:ext uri="{FF2B5EF4-FFF2-40B4-BE49-F238E27FC236}">
                <a16:creationId xmlns:a16="http://schemas.microsoft.com/office/drawing/2014/main" id="{99BEA762-0CA2-443E-95A8-257706EABAB3}"/>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2703A2E3-C50D-4FD9-A5EE-F29027BCDA2A}"/>
              </a:ext>
            </a:extLst>
          </p:cNvPr>
          <p:cNvSpPr>
            <a:spLocks noGrp="1"/>
          </p:cNvSpPr>
          <p:nvPr>
            <p:ph type="sldNum" sz="quarter" idx="12"/>
          </p:nvPr>
        </p:nvSpPr>
        <p:spPr/>
        <p:txBody>
          <a:bodyPr/>
          <a:lstStyle/>
          <a:p>
            <a:fld id="{40CBEE3F-D5A4-4878-B671-426FE489F4E4}" type="slidenum">
              <a:rPr lang="lt-LT" smtClean="0"/>
              <a:t>‹#›</a:t>
            </a:fld>
            <a:endParaRPr lang="lt-LT"/>
          </a:p>
        </p:txBody>
      </p:sp>
    </p:spTree>
    <p:extLst>
      <p:ext uri="{BB962C8B-B14F-4D97-AF65-F5344CB8AC3E}">
        <p14:creationId xmlns:p14="http://schemas.microsoft.com/office/powerpoint/2010/main" val="389884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310ED-A08A-447F-AB8A-A71CFBB2B1F3}"/>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503890D3-A458-425F-B841-E0CF9EBB6E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D5ADA3A7-7753-4F23-8441-FFACD13A3082}"/>
              </a:ext>
            </a:extLst>
          </p:cNvPr>
          <p:cNvSpPr>
            <a:spLocks noGrp="1"/>
          </p:cNvSpPr>
          <p:nvPr>
            <p:ph type="dt" sz="half" idx="10"/>
          </p:nvPr>
        </p:nvSpPr>
        <p:spPr/>
        <p:txBody>
          <a:bodyPr/>
          <a:lstStyle/>
          <a:p>
            <a:fld id="{9ECB011F-24F3-49FB-A9CD-C465EB1EF047}" type="datetimeFigureOut">
              <a:rPr lang="lt-LT" smtClean="0"/>
              <a:t>2021-07-26</a:t>
            </a:fld>
            <a:endParaRPr lang="lt-LT"/>
          </a:p>
        </p:txBody>
      </p:sp>
      <p:sp>
        <p:nvSpPr>
          <p:cNvPr id="5" name="Footer Placeholder 4">
            <a:extLst>
              <a:ext uri="{FF2B5EF4-FFF2-40B4-BE49-F238E27FC236}">
                <a16:creationId xmlns:a16="http://schemas.microsoft.com/office/drawing/2014/main" id="{B4DE5BAE-451A-4857-B539-63C3A39698B8}"/>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7F8A13F3-6A51-4E69-A945-E8F07ED4FDB9}"/>
              </a:ext>
            </a:extLst>
          </p:cNvPr>
          <p:cNvSpPr>
            <a:spLocks noGrp="1"/>
          </p:cNvSpPr>
          <p:nvPr>
            <p:ph type="sldNum" sz="quarter" idx="12"/>
          </p:nvPr>
        </p:nvSpPr>
        <p:spPr/>
        <p:txBody>
          <a:bodyPr/>
          <a:lstStyle/>
          <a:p>
            <a:fld id="{40CBEE3F-D5A4-4878-B671-426FE489F4E4}" type="slidenum">
              <a:rPr lang="lt-LT" smtClean="0"/>
              <a:t>‹#›</a:t>
            </a:fld>
            <a:endParaRPr lang="lt-LT"/>
          </a:p>
        </p:txBody>
      </p:sp>
    </p:spTree>
    <p:extLst>
      <p:ext uri="{BB962C8B-B14F-4D97-AF65-F5344CB8AC3E}">
        <p14:creationId xmlns:p14="http://schemas.microsoft.com/office/powerpoint/2010/main" val="312595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6ED87B-0057-41D6-80ED-B0002C484D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C11B8CC5-0A67-4489-80A2-2E3449188C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AA03A478-D16E-4F13-B5C9-F3A0090CF34C}"/>
              </a:ext>
            </a:extLst>
          </p:cNvPr>
          <p:cNvSpPr>
            <a:spLocks noGrp="1"/>
          </p:cNvSpPr>
          <p:nvPr>
            <p:ph type="dt" sz="half" idx="10"/>
          </p:nvPr>
        </p:nvSpPr>
        <p:spPr/>
        <p:txBody>
          <a:bodyPr/>
          <a:lstStyle/>
          <a:p>
            <a:fld id="{9ECB011F-24F3-49FB-A9CD-C465EB1EF047}" type="datetimeFigureOut">
              <a:rPr lang="lt-LT" smtClean="0"/>
              <a:t>2021-07-26</a:t>
            </a:fld>
            <a:endParaRPr lang="lt-LT"/>
          </a:p>
        </p:txBody>
      </p:sp>
      <p:sp>
        <p:nvSpPr>
          <p:cNvPr id="5" name="Footer Placeholder 4">
            <a:extLst>
              <a:ext uri="{FF2B5EF4-FFF2-40B4-BE49-F238E27FC236}">
                <a16:creationId xmlns:a16="http://schemas.microsoft.com/office/drawing/2014/main" id="{B2FD9F70-D827-42DD-9DD3-02A381D4D87B}"/>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0999CD1E-DD60-4976-9860-850F7A7E0D5E}"/>
              </a:ext>
            </a:extLst>
          </p:cNvPr>
          <p:cNvSpPr>
            <a:spLocks noGrp="1"/>
          </p:cNvSpPr>
          <p:nvPr>
            <p:ph type="sldNum" sz="quarter" idx="12"/>
          </p:nvPr>
        </p:nvSpPr>
        <p:spPr/>
        <p:txBody>
          <a:bodyPr/>
          <a:lstStyle/>
          <a:p>
            <a:fld id="{40CBEE3F-D5A4-4878-B671-426FE489F4E4}" type="slidenum">
              <a:rPr lang="lt-LT" smtClean="0"/>
              <a:t>‹#›</a:t>
            </a:fld>
            <a:endParaRPr lang="lt-LT"/>
          </a:p>
        </p:txBody>
      </p:sp>
    </p:spTree>
    <p:extLst>
      <p:ext uri="{BB962C8B-B14F-4D97-AF65-F5344CB8AC3E}">
        <p14:creationId xmlns:p14="http://schemas.microsoft.com/office/powerpoint/2010/main" val="395344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E1C5-829C-4DAC-9725-251F5316DA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4A759AD7-9E15-48F0-8C6A-36395DC59B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9DA4DB9C-20F5-42E0-A6DE-A194FE06E94E}"/>
              </a:ext>
            </a:extLst>
          </p:cNvPr>
          <p:cNvSpPr>
            <a:spLocks noGrp="1"/>
          </p:cNvSpPr>
          <p:nvPr>
            <p:ph type="dt" sz="half" idx="10"/>
          </p:nvPr>
        </p:nvSpPr>
        <p:spPr/>
        <p:txBody>
          <a:bodyPr/>
          <a:lstStyle/>
          <a:p>
            <a:fld id="{145E5026-1F80-434B-A8D2-A1D697E69DA7}" type="datetimeFigureOut">
              <a:rPr lang="lt-LT" smtClean="0"/>
              <a:t>2021-07-26</a:t>
            </a:fld>
            <a:endParaRPr lang="lt-LT"/>
          </a:p>
        </p:txBody>
      </p:sp>
      <p:sp>
        <p:nvSpPr>
          <p:cNvPr id="5" name="Footer Placeholder 4">
            <a:extLst>
              <a:ext uri="{FF2B5EF4-FFF2-40B4-BE49-F238E27FC236}">
                <a16:creationId xmlns:a16="http://schemas.microsoft.com/office/drawing/2014/main" id="{F711F338-7F47-45D8-8CBA-F44E9A6D50E2}"/>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4369E18C-D67D-4416-9370-D75D40EF00C2}"/>
              </a:ext>
            </a:extLst>
          </p:cNvPr>
          <p:cNvSpPr>
            <a:spLocks noGrp="1"/>
          </p:cNvSpPr>
          <p:nvPr>
            <p:ph type="sldNum" sz="quarter" idx="12"/>
          </p:nvPr>
        </p:nvSpPr>
        <p:spPr/>
        <p:txBody>
          <a:bodyPr/>
          <a:lstStyle/>
          <a:p>
            <a:fld id="{885B2B4B-381A-4590-9EF7-1D2307ABB728}" type="slidenum">
              <a:rPr lang="lt-LT" smtClean="0"/>
              <a:t>‹#›</a:t>
            </a:fld>
            <a:endParaRPr lang="lt-LT"/>
          </a:p>
        </p:txBody>
      </p:sp>
    </p:spTree>
    <p:extLst>
      <p:ext uri="{BB962C8B-B14F-4D97-AF65-F5344CB8AC3E}">
        <p14:creationId xmlns:p14="http://schemas.microsoft.com/office/powerpoint/2010/main" val="1642848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4886-AC3A-4A52-AF31-64744E43C6BC}"/>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4B367602-20E4-47E2-A187-7C7257D240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9F15D8DA-1155-47EE-A64B-15209A3CBE8C}"/>
              </a:ext>
            </a:extLst>
          </p:cNvPr>
          <p:cNvSpPr>
            <a:spLocks noGrp="1"/>
          </p:cNvSpPr>
          <p:nvPr>
            <p:ph type="dt" sz="half" idx="10"/>
          </p:nvPr>
        </p:nvSpPr>
        <p:spPr/>
        <p:txBody>
          <a:bodyPr/>
          <a:lstStyle/>
          <a:p>
            <a:fld id="{145E5026-1F80-434B-A8D2-A1D697E69DA7}" type="datetimeFigureOut">
              <a:rPr lang="lt-LT" smtClean="0"/>
              <a:t>2021-07-26</a:t>
            </a:fld>
            <a:endParaRPr lang="lt-LT"/>
          </a:p>
        </p:txBody>
      </p:sp>
      <p:sp>
        <p:nvSpPr>
          <p:cNvPr id="5" name="Footer Placeholder 4">
            <a:extLst>
              <a:ext uri="{FF2B5EF4-FFF2-40B4-BE49-F238E27FC236}">
                <a16:creationId xmlns:a16="http://schemas.microsoft.com/office/drawing/2014/main" id="{05FB0FA8-D6ED-4340-AD6D-95828DE85AD1}"/>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65C05FA5-EF6B-46E2-8883-4A5C0EC196EB}"/>
              </a:ext>
            </a:extLst>
          </p:cNvPr>
          <p:cNvSpPr>
            <a:spLocks noGrp="1"/>
          </p:cNvSpPr>
          <p:nvPr>
            <p:ph type="sldNum" sz="quarter" idx="12"/>
          </p:nvPr>
        </p:nvSpPr>
        <p:spPr/>
        <p:txBody>
          <a:bodyPr/>
          <a:lstStyle/>
          <a:p>
            <a:fld id="{885B2B4B-381A-4590-9EF7-1D2307ABB728}" type="slidenum">
              <a:rPr lang="lt-LT" smtClean="0"/>
              <a:t>‹#›</a:t>
            </a:fld>
            <a:endParaRPr lang="lt-LT"/>
          </a:p>
        </p:txBody>
      </p:sp>
    </p:spTree>
    <p:extLst>
      <p:ext uri="{BB962C8B-B14F-4D97-AF65-F5344CB8AC3E}">
        <p14:creationId xmlns:p14="http://schemas.microsoft.com/office/powerpoint/2010/main" val="255444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6B18-0E5E-4D42-9745-E327B86ABB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D12C6791-279B-4D1B-8255-87745A7D6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850E03-E97B-42DB-91E2-29240BF9B1EE}"/>
              </a:ext>
            </a:extLst>
          </p:cNvPr>
          <p:cNvSpPr>
            <a:spLocks noGrp="1"/>
          </p:cNvSpPr>
          <p:nvPr>
            <p:ph type="dt" sz="half" idx="10"/>
          </p:nvPr>
        </p:nvSpPr>
        <p:spPr/>
        <p:txBody>
          <a:bodyPr/>
          <a:lstStyle/>
          <a:p>
            <a:fld id="{145E5026-1F80-434B-A8D2-A1D697E69DA7}" type="datetimeFigureOut">
              <a:rPr lang="lt-LT" smtClean="0"/>
              <a:t>2021-07-26</a:t>
            </a:fld>
            <a:endParaRPr lang="lt-LT"/>
          </a:p>
        </p:txBody>
      </p:sp>
      <p:sp>
        <p:nvSpPr>
          <p:cNvPr id="5" name="Footer Placeholder 4">
            <a:extLst>
              <a:ext uri="{FF2B5EF4-FFF2-40B4-BE49-F238E27FC236}">
                <a16:creationId xmlns:a16="http://schemas.microsoft.com/office/drawing/2014/main" id="{28C918D9-7E75-4087-B829-722B07CA6BF2}"/>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16DCD6D4-BF48-40BB-B5A6-999CD9AFC458}"/>
              </a:ext>
            </a:extLst>
          </p:cNvPr>
          <p:cNvSpPr>
            <a:spLocks noGrp="1"/>
          </p:cNvSpPr>
          <p:nvPr>
            <p:ph type="sldNum" sz="quarter" idx="12"/>
          </p:nvPr>
        </p:nvSpPr>
        <p:spPr/>
        <p:txBody>
          <a:bodyPr/>
          <a:lstStyle/>
          <a:p>
            <a:fld id="{885B2B4B-381A-4590-9EF7-1D2307ABB728}" type="slidenum">
              <a:rPr lang="lt-LT" smtClean="0"/>
              <a:t>‹#›</a:t>
            </a:fld>
            <a:endParaRPr lang="lt-LT"/>
          </a:p>
        </p:txBody>
      </p:sp>
    </p:spTree>
    <p:extLst>
      <p:ext uri="{BB962C8B-B14F-4D97-AF65-F5344CB8AC3E}">
        <p14:creationId xmlns:p14="http://schemas.microsoft.com/office/powerpoint/2010/main" val="2501768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F475-7EB4-4483-91E7-974A243B8B4A}"/>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19E9F013-F85D-4170-89D8-63EAEA0845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E1540F42-3416-4E8D-9F14-689CA020BE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57B6FF07-5DC3-46F1-A1BF-562D7995449F}"/>
              </a:ext>
            </a:extLst>
          </p:cNvPr>
          <p:cNvSpPr>
            <a:spLocks noGrp="1"/>
          </p:cNvSpPr>
          <p:nvPr>
            <p:ph type="dt" sz="half" idx="10"/>
          </p:nvPr>
        </p:nvSpPr>
        <p:spPr/>
        <p:txBody>
          <a:bodyPr/>
          <a:lstStyle/>
          <a:p>
            <a:fld id="{145E5026-1F80-434B-A8D2-A1D697E69DA7}" type="datetimeFigureOut">
              <a:rPr lang="lt-LT" smtClean="0"/>
              <a:t>2021-07-26</a:t>
            </a:fld>
            <a:endParaRPr lang="lt-LT"/>
          </a:p>
        </p:txBody>
      </p:sp>
      <p:sp>
        <p:nvSpPr>
          <p:cNvPr id="6" name="Footer Placeholder 5">
            <a:extLst>
              <a:ext uri="{FF2B5EF4-FFF2-40B4-BE49-F238E27FC236}">
                <a16:creationId xmlns:a16="http://schemas.microsoft.com/office/drawing/2014/main" id="{10EA6062-20BB-4620-864B-4C852FD19AEA}"/>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5C3CD20E-5F21-4008-93A8-AF8315E96F55}"/>
              </a:ext>
            </a:extLst>
          </p:cNvPr>
          <p:cNvSpPr>
            <a:spLocks noGrp="1"/>
          </p:cNvSpPr>
          <p:nvPr>
            <p:ph type="sldNum" sz="quarter" idx="12"/>
          </p:nvPr>
        </p:nvSpPr>
        <p:spPr/>
        <p:txBody>
          <a:bodyPr/>
          <a:lstStyle/>
          <a:p>
            <a:fld id="{885B2B4B-381A-4590-9EF7-1D2307ABB728}" type="slidenum">
              <a:rPr lang="lt-LT" smtClean="0"/>
              <a:t>‹#›</a:t>
            </a:fld>
            <a:endParaRPr lang="lt-LT"/>
          </a:p>
        </p:txBody>
      </p:sp>
    </p:spTree>
    <p:extLst>
      <p:ext uri="{BB962C8B-B14F-4D97-AF65-F5344CB8AC3E}">
        <p14:creationId xmlns:p14="http://schemas.microsoft.com/office/powerpoint/2010/main" val="2640755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9D55-C21E-48CE-BCD9-9777D55AE1E9}"/>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252CE7B3-7340-49F9-9B66-6DD7DD3DD1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377FAE-B1E1-4366-B375-93D7C452D8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93911112-5D2C-4EAA-BF84-C2F0F893E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1C763C-38F2-4DA7-A7B5-23B2EB746C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4BDAA0E2-2805-4725-B035-4E02FC8C873A}"/>
              </a:ext>
            </a:extLst>
          </p:cNvPr>
          <p:cNvSpPr>
            <a:spLocks noGrp="1"/>
          </p:cNvSpPr>
          <p:nvPr>
            <p:ph type="dt" sz="half" idx="10"/>
          </p:nvPr>
        </p:nvSpPr>
        <p:spPr/>
        <p:txBody>
          <a:bodyPr/>
          <a:lstStyle/>
          <a:p>
            <a:fld id="{145E5026-1F80-434B-A8D2-A1D697E69DA7}" type="datetimeFigureOut">
              <a:rPr lang="lt-LT" smtClean="0"/>
              <a:t>2021-07-26</a:t>
            </a:fld>
            <a:endParaRPr lang="lt-LT"/>
          </a:p>
        </p:txBody>
      </p:sp>
      <p:sp>
        <p:nvSpPr>
          <p:cNvPr id="8" name="Footer Placeholder 7">
            <a:extLst>
              <a:ext uri="{FF2B5EF4-FFF2-40B4-BE49-F238E27FC236}">
                <a16:creationId xmlns:a16="http://schemas.microsoft.com/office/drawing/2014/main" id="{56340EAF-2460-4D55-8D88-4CE2123436A9}"/>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A7BEACA2-006D-48EC-AF7E-8BD0570B28EB}"/>
              </a:ext>
            </a:extLst>
          </p:cNvPr>
          <p:cNvSpPr>
            <a:spLocks noGrp="1"/>
          </p:cNvSpPr>
          <p:nvPr>
            <p:ph type="sldNum" sz="quarter" idx="12"/>
          </p:nvPr>
        </p:nvSpPr>
        <p:spPr/>
        <p:txBody>
          <a:bodyPr/>
          <a:lstStyle/>
          <a:p>
            <a:fld id="{885B2B4B-381A-4590-9EF7-1D2307ABB728}" type="slidenum">
              <a:rPr lang="lt-LT" smtClean="0"/>
              <a:t>‹#›</a:t>
            </a:fld>
            <a:endParaRPr lang="lt-LT"/>
          </a:p>
        </p:txBody>
      </p:sp>
    </p:spTree>
    <p:extLst>
      <p:ext uri="{BB962C8B-B14F-4D97-AF65-F5344CB8AC3E}">
        <p14:creationId xmlns:p14="http://schemas.microsoft.com/office/powerpoint/2010/main" val="732399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E393-E22F-4ECA-913C-ED9EDCF6A022}"/>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4C030356-932C-4407-9620-51CDB921654D}"/>
              </a:ext>
            </a:extLst>
          </p:cNvPr>
          <p:cNvSpPr>
            <a:spLocks noGrp="1"/>
          </p:cNvSpPr>
          <p:nvPr>
            <p:ph type="dt" sz="half" idx="10"/>
          </p:nvPr>
        </p:nvSpPr>
        <p:spPr/>
        <p:txBody>
          <a:bodyPr/>
          <a:lstStyle/>
          <a:p>
            <a:fld id="{145E5026-1F80-434B-A8D2-A1D697E69DA7}" type="datetimeFigureOut">
              <a:rPr lang="lt-LT" smtClean="0"/>
              <a:t>2021-07-26</a:t>
            </a:fld>
            <a:endParaRPr lang="lt-LT"/>
          </a:p>
        </p:txBody>
      </p:sp>
      <p:sp>
        <p:nvSpPr>
          <p:cNvPr id="4" name="Footer Placeholder 3">
            <a:extLst>
              <a:ext uri="{FF2B5EF4-FFF2-40B4-BE49-F238E27FC236}">
                <a16:creationId xmlns:a16="http://schemas.microsoft.com/office/drawing/2014/main" id="{BFA49BED-4396-4A94-AABC-64BBF84E2FB5}"/>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814CCF56-7015-48D8-AB58-78711A3D5109}"/>
              </a:ext>
            </a:extLst>
          </p:cNvPr>
          <p:cNvSpPr>
            <a:spLocks noGrp="1"/>
          </p:cNvSpPr>
          <p:nvPr>
            <p:ph type="sldNum" sz="quarter" idx="12"/>
          </p:nvPr>
        </p:nvSpPr>
        <p:spPr/>
        <p:txBody>
          <a:bodyPr/>
          <a:lstStyle/>
          <a:p>
            <a:fld id="{885B2B4B-381A-4590-9EF7-1D2307ABB728}" type="slidenum">
              <a:rPr lang="lt-LT" smtClean="0"/>
              <a:t>‹#›</a:t>
            </a:fld>
            <a:endParaRPr lang="lt-LT"/>
          </a:p>
        </p:txBody>
      </p:sp>
    </p:spTree>
    <p:extLst>
      <p:ext uri="{BB962C8B-B14F-4D97-AF65-F5344CB8AC3E}">
        <p14:creationId xmlns:p14="http://schemas.microsoft.com/office/powerpoint/2010/main" val="4087707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3A472C-E390-4331-B53E-E81326F22C7D}"/>
              </a:ext>
            </a:extLst>
          </p:cNvPr>
          <p:cNvSpPr>
            <a:spLocks noGrp="1"/>
          </p:cNvSpPr>
          <p:nvPr>
            <p:ph type="dt" sz="half" idx="10"/>
          </p:nvPr>
        </p:nvSpPr>
        <p:spPr/>
        <p:txBody>
          <a:bodyPr/>
          <a:lstStyle/>
          <a:p>
            <a:fld id="{145E5026-1F80-434B-A8D2-A1D697E69DA7}" type="datetimeFigureOut">
              <a:rPr lang="lt-LT" smtClean="0"/>
              <a:t>2021-07-26</a:t>
            </a:fld>
            <a:endParaRPr lang="lt-LT"/>
          </a:p>
        </p:txBody>
      </p:sp>
      <p:sp>
        <p:nvSpPr>
          <p:cNvPr id="3" name="Footer Placeholder 2">
            <a:extLst>
              <a:ext uri="{FF2B5EF4-FFF2-40B4-BE49-F238E27FC236}">
                <a16:creationId xmlns:a16="http://schemas.microsoft.com/office/drawing/2014/main" id="{8B657EE2-6E90-4A9B-AE32-D39ACA2BE8F7}"/>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01B7962E-9F87-4A67-828D-BE9D130D6637}"/>
              </a:ext>
            </a:extLst>
          </p:cNvPr>
          <p:cNvSpPr>
            <a:spLocks noGrp="1"/>
          </p:cNvSpPr>
          <p:nvPr>
            <p:ph type="sldNum" sz="quarter" idx="12"/>
          </p:nvPr>
        </p:nvSpPr>
        <p:spPr/>
        <p:txBody>
          <a:bodyPr/>
          <a:lstStyle/>
          <a:p>
            <a:fld id="{885B2B4B-381A-4590-9EF7-1D2307ABB728}" type="slidenum">
              <a:rPr lang="lt-LT" smtClean="0"/>
              <a:t>‹#›</a:t>
            </a:fld>
            <a:endParaRPr lang="lt-LT"/>
          </a:p>
        </p:txBody>
      </p:sp>
    </p:spTree>
    <p:extLst>
      <p:ext uri="{BB962C8B-B14F-4D97-AF65-F5344CB8AC3E}">
        <p14:creationId xmlns:p14="http://schemas.microsoft.com/office/powerpoint/2010/main" val="1616293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C1F26-77F9-4648-B054-F37CE56BE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464834FB-91DB-4834-934F-2092ED3B0A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B84AA371-AB17-4DA7-BEF8-AFBEF90AF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411F0F-48B0-48AF-B170-2DE4E03D27C9}"/>
              </a:ext>
            </a:extLst>
          </p:cNvPr>
          <p:cNvSpPr>
            <a:spLocks noGrp="1"/>
          </p:cNvSpPr>
          <p:nvPr>
            <p:ph type="dt" sz="half" idx="10"/>
          </p:nvPr>
        </p:nvSpPr>
        <p:spPr/>
        <p:txBody>
          <a:bodyPr/>
          <a:lstStyle/>
          <a:p>
            <a:fld id="{145E5026-1F80-434B-A8D2-A1D697E69DA7}" type="datetimeFigureOut">
              <a:rPr lang="lt-LT" smtClean="0"/>
              <a:t>2021-07-26</a:t>
            </a:fld>
            <a:endParaRPr lang="lt-LT"/>
          </a:p>
        </p:txBody>
      </p:sp>
      <p:sp>
        <p:nvSpPr>
          <p:cNvPr id="6" name="Footer Placeholder 5">
            <a:extLst>
              <a:ext uri="{FF2B5EF4-FFF2-40B4-BE49-F238E27FC236}">
                <a16:creationId xmlns:a16="http://schemas.microsoft.com/office/drawing/2014/main" id="{2CAB235D-5E43-4FC8-8899-F3C6AA3165FA}"/>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057AA0E3-84AF-4FCC-984A-990EEFA60C35}"/>
              </a:ext>
            </a:extLst>
          </p:cNvPr>
          <p:cNvSpPr>
            <a:spLocks noGrp="1"/>
          </p:cNvSpPr>
          <p:nvPr>
            <p:ph type="sldNum" sz="quarter" idx="12"/>
          </p:nvPr>
        </p:nvSpPr>
        <p:spPr/>
        <p:txBody>
          <a:bodyPr/>
          <a:lstStyle/>
          <a:p>
            <a:fld id="{885B2B4B-381A-4590-9EF7-1D2307ABB728}" type="slidenum">
              <a:rPr lang="lt-LT" smtClean="0"/>
              <a:t>‹#›</a:t>
            </a:fld>
            <a:endParaRPr lang="lt-LT"/>
          </a:p>
        </p:txBody>
      </p:sp>
    </p:spTree>
    <p:extLst>
      <p:ext uri="{BB962C8B-B14F-4D97-AF65-F5344CB8AC3E}">
        <p14:creationId xmlns:p14="http://schemas.microsoft.com/office/powerpoint/2010/main" val="367728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C402-14AE-4B31-8FBC-59ADFCB77E6F}"/>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94088B5F-06AE-45FD-96ED-74DABE3384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16B5E535-85CF-42F0-8618-2D33020505C0}"/>
              </a:ext>
            </a:extLst>
          </p:cNvPr>
          <p:cNvSpPr>
            <a:spLocks noGrp="1"/>
          </p:cNvSpPr>
          <p:nvPr>
            <p:ph type="dt" sz="half" idx="10"/>
          </p:nvPr>
        </p:nvSpPr>
        <p:spPr/>
        <p:txBody>
          <a:bodyPr/>
          <a:lstStyle/>
          <a:p>
            <a:fld id="{9ECB011F-24F3-49FB-A9CD-C465EB1EF047}" type="datetimeFigureOut">
              <a:rPr lang="lt-LT" smtClean="0"/>
              <a:t>2021-07-26</a:t>
            </a:fld>
            <a:endParaRPr lang="lt-LT"/>
          </a:p>
        </p:txBody>
      </p:sp>
      <p:sp>
        <p:nvSpPr>
          <p:cNvPr id="5" name="Footer Placeholder 4">
            <a:extLst>
              <a:ext uri="{FF2B5EF4-FFF2-40B4-BE49-F238E27FC236}">
                <a16:creationId xmlns:a16="http://schemas.microsoft.com/office/drawing/2014/main" id="{9BC3F648-E2AB-41D3-8D60-0C86F21A1C27}"/>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3A545DAD-C9AD-4E44-BADB-2BD7ADF97967}"/>
              </a:ext>
            </a:extLst>
          </p:cNvPr>
          <p:cNvSpPr>
            <a:spLocks noGrp="1"/>
          </p:cNvSpPr>
          <p:nvPr>
            <p:ph type="sldNum" sz="quarter" idx="12"/>
          </p:nvPr>
        </p:nvSpPr>
        <p:spPr/>
        <p:txBody>
          <a:bodyPr/>
          <a:lstStyle/>
          <a:p>
            <a:fld id="{40CBEE3F-D5A4-4878-B671-426FE489F4E4}" type="slidenum">
              <a:rPr lang="lt-LT" smtClean="0"/>
              <a:t>‹#›</a:t>
            </a:fld>
            <a:endParaRPr lang="lt-LT"/>
          </a:p>
        </p:txBody>
      </p:sp>
    </p:spTree>
    <p:extLst>
      <p:ext uri="{BB962C8B-B14F-4D97-AF65-F5344CB8AC3E}">
        <p14:creationId xmlns:p14="http://schemas.microsoft.com/office/powerpoint/2010/main" val="1355843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04BA-C3FF-4442-8295-864355CBA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E51D52E4-D249-4DB6-8C1C-C5212EAD8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470BD9EC-AA03-40FE-AF14-405B919D0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CB7DCC-0DF1-496E-9B6F-E12DB820A542}"/>
              </a:ext>
            </a:extLst>
          </p:cNvPr>
          <p:cNvSpPr>
            <a:spLocks noGrp="1"/>
          </p:cNvSpPr>
          <p:nvPr>
            <p:ph type="dt" sz="half" idx="10"/>
          </p:nvPr>
        </p:nvSpPr>
        <p:spPr/>
        <p:txBody>
          <a:bodyPr/>
          <a:lstStyle/>
          <a:p>
            <a:fld id="{145E5026-1F80-434B-A8D2-A1D697E69DA7}" type="datetimeFigureOut">
              <a:rPr lang="lt-LT" smtClean="0"/>
              <a:t>2021-07-26</a:t>
            </a:fld>
            <a:endParaRPr lang="lt-LT"/>
          </a:p>
        </p:txBody>
      </p:sp>
      <p:sp>
        <p:nvSpPr>
          <p:cNvPr id="6" name="Footer Placeholder 5">
            <a:extLst>
              <a:ext uri="{FF2B5EF4-FFF2-40B4-BE49-F238E27FC236}">
                <a16:creationId xmlns:a16="http://schemas.microsoft.com/office/drawing/2014/main" id="{324A815D-B3E5-4BD7-BE86-436F4DED43EE}"/>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17F9FF5D-60D4-41B8-84C8-316C56C484DD}"/>
              </a:ext>
            </a:extLst>
          </p:cNvPr>
          <p:cNvSpPr>
            <a:spLocks noGrp="1"/>
          </p:cNvSpPr>
          <p:nvPr>
            <p:ph type="sldNum" sz="quarter" idx="12"/>
          </p:nvPr>
        </p:nvSpPr>
        <p:spPr/>
        <p:txBody>
          <a:bodyPr/>
          <a:lstStyle/>
          <a:p>
            <a:fld id="{885B2B4B-381A-4590-9EF7-1D2307ABB728}" type="slidenum">
              <a:rPr lang="lt-LT" smtClean="0"/>
              <a:t>‹#›</a:t>
            </a:fld>
            <a:endParaRPr lang="lt-LT"/>
          </a:p>
        </p:txBody>
      </p:sp>
    </p:spTree>
    <p:extLst>
      <p:ext uri="{BB962C8B-B14F-4D97-AF65-F5344CB8AC3E}">
        <p14:creationId xmlns:p14="http://schemas.microsoft.com/office/powerpoint/2010/main" val="1418255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0780-43DC-4E20-92FA-D15878D31DDF}"/>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6C4456C3-40A7-4DB8-9EF4-482B3E4DD5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55241715-4AB3-4C6F-AE07-63EF214BF92D}"/>
              </a:ext>
            </a:extLst>
          </p:cNvPr>
          <p:cNvSpPr>
            <a:spLocks noGrp="1"/>
          </p:cNvSpPr>
          <p:nvPr>
            <p:ph type="dt" sz="half" idx="10"/>
          </p:nvPr>
        </p:nvSpPr>
        <p:spPr/>
        <p:txBody>
          <a:bodyPr/>
          <a:lstStyle/>
          <a:p>
            <a:fld id="{145E5026-1F80-434B-A8D2-A1D697E69DA7}" type="datetimeFigureOut">
              <a:rPr lang="lt-LT" smtClean="0"/>
              <a:t>2021-07-26</a:t>
            </a:fld>
            <a:endParaRPr lang="lt-LT"/>
          </a:p>
        </p:txBody>
      </p:sp>
      <p:sp>
        <p:nvSpPr>
          <p:cNvPr id="5" name="Footer Placeholder 4">
            <a:extLst>
              <a:ext uri="{FF2B5EF4-FFF2-40B4-BE49-F238E27FC236}">
                <a16:creationId xmlns:a16="http://schemas.microsoft.com/office/drawing/2014/main" id="{9DDD2910-A550-40B6-BAE0-DE656E854896}"/>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15E43016-5958-42AB-AE11-E6F2A0B3BBA4}"/>
              </a:ext>
            </a:extLst>
          </p:cNvPr>
          <p:cNvSpPr>
            <a:spLocks noGrp="1"/>
          </p:cNvSpPr>
          <p:nvPr>
            <p:ph type="sldNum" sz="quarter" idx="12"/>
          </p:nvPr>
        </p:nvSpPr>
        <p:spPr/>
        <p:txBody>
          <a:bodyPr/>
          <a:lstStyle/>
          <a:p>
            <a:fld id="{885B2B4B-381A-4590-9EF7-1D2307ABB728}" type="slidenum">
              <a:rPr lang="lt-LT" smtClean="0"/>
              <a:t>‹#›</a:t>
            </a:fld>
            <a:endParaRPr lang="lt-LT"/>
          </a:p>
        </p:txBody>
      </p:sp>
    </p:spTree>
    <p:extLst>
      <p:ext uri="{BB962C8B-B14F-4D97-AF65-F5344CB8AC3E}">
        <p14:creationId xmlns:p14="http://schemas.microsoft.com/office/powerpoint/2010/main" val="2822578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6D1C6-D7E0-4F21-B114-FBADDD267E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DC7348D9-D65C-439B-A42A-740FD6925C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D27725E2-43D9-4DF6-8B60-E7D903C85233}"/>
              </a:ext>
            </a:extLst>
          </p:cNvPr>
          <p:cNvSpPr>
            <a:spLocks noGrp="1"/>
          </p:cNvSpPr>
          <p:nvPr>
            <p:ph type="dt" sz="half" idx="10"/>
          </p:nvPr>
        </p:nvSpPr>
        <p:spPr/>
        <p:txBody>
          <a:bodyPr/>
          <a:lstStyle/>
          <a:p>
            <a:fld id="{145E5026-1F80-434B-A8D2-A1D697E69DA7}" type="datetimeFigureOut">
              <a:rPr lang="lt-LT" smtClean="0"/>
              <a:t>2021-07-26</a:t>
            </a:fld>
            <a:endParaRPr lang="lt-LT"/>
          </a:p>
        </p:txBody>
      </p:sp>
      <p:sp>
        <p:nvSpPr>
          <p:cNvPr id="5" name="Footer Placeholder 4">
            <a:extLst>
              <a:ext uri="{FF2B5EF4-FFF2-40B4-BE49-F238E27FC236}">
                <a16:creationId xmlns:a16="http://schemas.microsoft.com/office/drawing/2014/main" id="{373B4109-FD68-4B24-B81E-2F6B7B76D68F}"/>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E3A909E2-F09F-4C6F-8100-A5292C3D969C}"/>
              </a:ext>
            </a:extLst>
          </p:cNvPr>
          <p:cNvSpPr>
            <a:spLocks noGrp="1"/>
          </p:cNvSpPr>
          <p:nvPr>
            <p:ph type="sldNum" sz="quarter" idx="12"/>
          </p:nvPr>
        </p:nvSpPr>
        <p:spPr/>
        <p:txBody>
          <a:bodyPr/>
          <a:lstStyle/>
          <a:p>
            <a:fld id="{885B2B4B-381A-4590-9EF7-1D2307ABB728}" type="slidenum">
              <a:rPr lang="lt-LT" smtClean="0"/>
              <a:t>‹#›</a:t>
            </a:fld>
            <a:endParaRPr lang="lt-LT"/>
          </a:p>
        </p:txBody>
      </p:sp>
    </p:spTree>
    <p:extLst>
      <p:ext uri="{BB962C8B-B14F-4D97-AF65-F5344CB8AC3E}">
        <p14:creationId xmlns:p14="http://schemas.microsoft.com/office/powerpoint/2010/main" val="147552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442B-8690-441B-9B3C-272DB4CD3C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F79D4D84-B731-4FFF-AEEA-DD10D2D9A1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50552F-0E49-443D-AC87-99645602A0B7}"/>
              </a:ext>
            </a:extLst>
          </p:cNvPr>
          <p:cNvSpPr>
            <a:spLocks noGrp="1"/>
          </p:cNvSpPr>
          <p:nvPr>
            <p:ph type="dt" sz="half" idx="10"/>
          </p:nvPr>
        </p:nvSpPr>
        <p:spPr/>
        <p:txBody>
          <a:bodyPr/>
          <a:lstStyle/>
          <a:p>
            <a:fld id="{9ECB011F-24F3-49FB-A9CD-C465EB1EF047}" type="datetimeFigureOut">
              <a:rPr lang="lt-LT" smtClean="0"/>
              <a:t>2021-07-26</a:t>
            </a:fld>
            <a:endParaRPr lang="lt-LT"/>
          </a:p>
        </p:txBody>
      </p:sp>
      <p:sp>
        <p:nvSpPr>
          <p:cNvPr id="5" name="Footer Placeholder 4">
            <a:extLst>
              <a:ext uri="{FF2B5EF4-FFF2-40B4-BE49-F238E27FC236}">
                <a16:creationId xmlns:a16="http://schemas.microsoft.com/office/drawing/2014/main" id="{09AB5076-AFEA-40BC-9FFF-92893CAFE697}"/>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2A5AF281-778A-45CC-AB4F-0C908C96388A}"/>
              </a:ext>
            </a:extLst>
          </p:cNvPr>
          <p:cNvSpPr>
            <a:spLocks noGrp="1"/>
          </p:cNvSpPr>
          <p:nvPr>
            <p:ph type="sldNum" sz="quarter" idx="12"/>
          </p:nvPr>
        </p:nvSpPr>
        <p:spPr/>
        <p:txBody>
          <a:bodyPr/>
          <a:lstStyle/>
          <a:p>
            <a:fld id="{40CBEE3F-D5A4-4878-B671-426FE489F4E4}" type="slidenum">
              <a:rPr lang="lt-LT" smtClean="0"/>
              <a:t>‹#›</a:t>
            </a:fld>
            <a:endParaRPr lang="lt-LT"/>
          </a:p>
        </p:txBody>
      </p:sp>
    </p:spTree>
    <p:extLst>
      <p:ext uri="{BB962C8B-B14F-4D97-AF65-F5344CB8AC3E}">
        <p14:creationId xmlns:p14="http://schemas.microsoft.com/office/powerpoint/2010/main" val="418129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2108-309A-4792-BE84-80C23A0EC064}"/>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5A33E199-3499-4886-8B8F-46591CC66C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4634ACC4-BA9D-4D57-A1D5-254CA20FE8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7705B7DC-69BD-4138-99B8-4C8336BC987A}"/>
              </a:ext>
            </a:extLst>
          </p:cNvPr>
          <p:cNvSpPr>
            <a:spLocks noGrp="1"/>
          </p:cNvSpPr>
          <p:nvPr>
            <p:ph type="dt" sz="half" idx="10"/>
          </p:nvPr>
        </p:nvSpPr>
        <p:spPr/>
        <p:txBody>
          <a:bodyPr/>
          <a:lstStyle/>
          <a:p>
            <a:fld id="{9ECB011F-24F3-49FB-A9CD-C465EB1EF047}" type="datetimeFigureOut">
              <a:rPr lang="lt-LT" smtClean="0"/>
              <a:t>2021-07-26</a:t>
            </a:fld>
            <a:endParaRPr lang="lt-LT"/>
          </a:p>
        </p:txBody>
      </p:sp>
      <p:sp>
        <p:nvSpPr>
          <p:cNvPr id="6" name="Footer Placeholder 5">
            <a:extLst>
              <a:ext uri="{FF2B5EF4-FFF2-40B4-BE49-F238E27FC236}">
                <a16:creationId xmlns:a16="http://schemas.microsoft.com/office/drawing/2014/main" id="{3FF8A102-EDCA-493A-B1AB-B60794E71583}"/>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D03018AD-7602-4099-924C-7F3C4409C2D6}"/>
              </a:ext>
            </a:extLst>
          </p:cNvPr>
          <p:cNvSpPr>
            <a:spLocks noGrp="1"/>
          </p:cNvSpPr>
          <p:nvPr>
            <p:ph type="sldNum" sz="quarter" idx="12"/>
          </p:nvPr>
        </p:nvSpPr>
        <p:spPr/>
        <p:txBody>
          <a:bodyPr/>
          <a:lstStyle/>
          <a:p>
            <a:fld id="{40CBEE3F-D5A4-4878-B671-426FE489F4E4}" type="slidenum">
              <a:rPr lang="lt-LT" smtClean="0"/>
              <a:t>‹#›</a:t>
            </a:fld>
            <a:endParaRPr lang="lt-LT"/>
          </a:p>
        </p:txBody>
      </p:sp>
    </p:spTree>
    <p:extLst>
      <p:ext uri="{BB962C8B-B14F-4D97-AF65-F5344CB8AC3E}">
        <p14:creationId xmlns:p14="http://schemas.microsoft.com/office/powerpoint/2010/main" val="349483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23D0-A622-4AA9-9466-F22453D4D9A3}"/>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E9A409AD-C6AE-4112-8D15-CB85BF926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A97A5-1708-4DA8-93E2-9F60D81081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9B268B8E-AFDA-479C-8FB3-30FA430C5E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D39A1E-8D91-472B-B4D0-376A84D509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9F96B1DB-62DD-4384-A4B5-EB1565694FA2}"/>
              </a:ext>
            </a:extLst>
          </p:cNvPr>
          <p:cNvSpPr>
            <a:spLocks noGrp="1"/>
          </p:cNvSpPr>
          <p:nvPr>
            <p:ph type="dt" sz="half" idx="10"/>
          </p:nvPr>
        </p:nvSpPr>
        <p:spPr/>
        <p:txBody>
          <a:bodyPr/>
          <a:lstStyle/>
          <a:p>
            <a:fld id="{9ECB011F-24F3-49FB-A9CD-C465EB1EF047}" type="datetimeFigureOut">
              <a:rPr lang="lt-LT" smtClean="0"/>
              <a:t>2021-07-26</a:t>
            </a:fld>
            <a:endParaRPr lang="lt-LT"/>
          </a:p>
        </p:txBody>
      </p:sp>
      <p:sp>
        <p:nvSpPr>
          <p:cNvPr id="8" name="Footer Placeholder 7">
            <a:extLst>
              <a:ext uri="{FF2B5EF4-FFF2-40B4-BE49-F238E27FC236}">
                <a16:creationId xmlns:a16="http://schemas.microsoft.com/office/drawing/2014/main" id="{B8FD9A8F-5437-44E3-8FDD-69B290467FA9}"/>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C9E3E89A-8408-485A-B077-F70240DD3CF0}"/>
              </a:ext>
            </a:extLst>
          </p:cNvPr>
          <p:cNvSpPr>
            <a:spLocks noGrp="1"/>
          </p:cNvSpPr>
          <p:nvPr>
            <p:ph type="sldNum" sz="quarter" idx="12"/>
          </p:nvPr>
        </p:nvSpPr>
        <p:spPr/>
        <p:txBody>
          <a:bodyPr/>
          <a:lstStyle/>
          <a:p>
            <a:fld id="{40CBEE3F-D5A4-4878-B671-426FE489F4E4}" type="slidenum">
              <a:rPr lang="lt-LT" smtClean="0"/>
              <a:t>‹#›</a:t>
            </a:fld>
            <a:endParaRPr lang="lt-LT"/>
          </a:p>
        </p:txBody>
      </p:sp>
    </p:spTree>
    <p:extLst>
      <p:ext uri="{BB962C8B-B14F-4D97-AF65-F5344CB8AC3E}">
        <p14:creationId xmlns:p14="http://schemas.microsoft.com/office/powerpoint/2010/main" val="174178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B11D-0382-4641-BDEC-FDBE10B0D99B}"/>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DB05035C-F12A-4B21-B402-1A85D30D5DED}"/>
              </a:ext>
            </a:extLst>
          </p:cNvPr>
          <p:cNvSpPr>
            <a:spLocks noGrp="1"/>
          </p:cNvSpPr>
          <p:nvPr>
            <p:ph type="dt" sz="half" idx="10"/>
          </p:nvPr>
        </p:nvSpPr>
        <p:spPr/>
        <p:txBody>
          <a:bodyPr/>
          <a:lstStyle/>
          <a:p>
            <a:fld id="{9ECB011F-24F3-49FB-A9CD-C465EB1EF047}" type="datetimeFigureOut">
              <a:rPr lang="lt-LT" smtClean="0"/>
              <a:t>2021-07-26</a:t>
            </a:fld>
            <a:endParaRPr lang="lt-LT"/>
          </a:p>
        </p:txBody>
      </p:sp>
      <p:sp>
        <p:nvSpPr>
          <p:cNvPr id="4" name="Footer Placeholder 3">
            <a:extLst>
              <a:ext uri="{FF2B5EF4-FFF2-40B4-BE49-F238E27FC236}">
                <a16:creationId xmlns:a16="http://schemas.microsoft.com/office/drawing/2014/main" id="{F4E6881A-E84E-4657-AB74-7F9F19DC85FC}"/>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34BCC23E-7445-4138-8683-87082DF41D29}"/>
              </a:ext>
            </a:extLst>
          </p:cNvPr>
          <p:cNvSpPr>
            <a:spLocks noGrp="1"/>
          </p:cNvSpPr>
          <p:nvPr>
            <p:ph type="sldNum" sz="quarter" idx="12"/>
          </p:nvPr>
        </p:nvSpPr>
        <p:spPr/>
        <p:txBody>
          <a:bodyPr/>
          <a:lstStyle/>
          <a:p>
            <a:fld id="{40CBEE3F-D5A4-4878-B671-426FE489F4E4}" type="slidenum">
              <a:rPr lang="lt-LT" smtClean="0"/>
              <a:t>‹#›</a:t>
            </a:fld>
            <a:endParaRPr lang="lt-LT"/>
          </a:p>
        </p:txBody>
      </p:sp>
    </p:spTree>
    <p:extLst>
      <p:ext uri="{BB962C8B-B14F-4D97-AF65-F5344CB8AC3E}">
        <p14:creationId xmlns:p14="http://schemas.microsoft.com/office/powerpoint/2010/main" val="61095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4729DE-DAE2-49E9-B104-94F758FED0FD}"/>
              </a:ext>
            </a:extLst>
          </p:cNvPr>
          <p:cNvSpPr>
            <a:spLocks noGrp="1"/>
          </p:cNvSpPr>
          <p:nvPr>
            <p:ph type="dt" sz="half" idx="10"/>
          </p:nvPr>
        </p:nvSpPr>
        <p:spPr/>
        <p:txBody>
          <a:bodyPr/>
          <a:lstStyle/>
          <a:p>
            <a:fld id="{9ECB011F-24F3-49FB-A9CD-C465EB1EF047}" type="datetimeFigureOut">
              <a:rPr lang="lt-LT" smtClean="0"/>
              <a:t>2021-07-26</a:t>
            </a:fld>
            <a:endParaRPr lang="lt-LT"/>
          </a:p>
        </p:txBody>
      </p:sp>
      <p:sp>
        <p:nvSpPr>
          <p:cNvPr id="3" name="Footer Placeholder 2">
            <a:extLst>
              <a:ext uri="{FF2B5EF4-FFF2-40B4-BE49-F238E27FC236}">
                <a16:creationId xmlns:a16="http://schemas.microsoft.com/office/drawing/2014/main" id="{3CD38D6B-FBA4-4320-A715-B51E7AD3FB05}"/>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508EAA6F-DF72-44EE-9D17-1B0177F0EA5D}"/>
              </a:ext>
            </a:extLst>
          </p:cNvPr>
          <p:cNvSpPr>
            <a:spLocks noGrp="1"/>
          </p:cNvSpPr>
          <p:nvPr>
            <p:ph type="sldNum" sz="quarter" idx="12"/>
          </p:nvPr>
        </p:nvSpPr>
        <p:spPr/>
        <p:txBody>
          <a:bodyPr/>
          <a:lstStyle/>
          <a:p>
            <a:fld id="{40CBEE3F-D5A4-4878-B671-426FE489F4E4}" type="slidenum">
              <a:rPr lang="lt-LT" smtClean="0"/>
              <a:t>‹#›</a:t>
            </a:fld>
            <a:endParaRPr lang="lt-LT"/>
          </a:p>
        </p:txBody>
      </p:sp>
    </p:spTree>
    <p:extLst>
      <p:ext uri="{BB962C8B-B14F-4D97-AF65-F5344CB8AC3E}">
        <p14:creationId xmlns:p14="http://schemas.microsoft.com/office/powerpoint/2010/main" val="299669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293B0-3FD0-4A13-91EC-DD2214283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8825BE66-FE1F-4004-9B87-F72EAA771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B2BDD9CD-20D7-4BC7-B7D6-557FF7DEB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D652D-1EAC-43A2-8892-B15BA82FEA63}"/>
              </a:ext>
            </a:extLst>
          </p:cNvPr>
          <p:cNvSpPr>
            <a:spLocks noGrp="1"/>
          </p:cNvSpPr>
          <p:nvPr>
            <p:ph type="dt" sz="half" idx="10"/>
          </p:nvPr>
        </p:nvSpPr>
        <p:spPr/>
        <p:txBody>
          <a:bodyPr/>
          <a:lstStyle/>
          <a:p>
            <a:fld id="{9ECB011F-24F3-49FB-A9CD-C465EB1EF047}" type="datetimeFigureOut">
              <a:rPr lang="lt-LT" smtClean="0"/>
              <a:t>2021-07-26</a:t>
            </a:fld>
            <a:endParaRPr lang="lt-LT"/>
          </a:p>
        </p:txBody>
      </p:sp>
      <p:sp>
        <p:nvSpPr>
          <p:cNvPr id="6" name="Footer Placeholder 5">
            <a:extLst>
              <a:ext uri="{FF2B5EF4-FFF2-40B4-BE49-F238E27FC236}">
                <a16:creationId xmlns:a16="http://schemas.microsoft.com/office/drawing/2014/main" id="{7CA496EB-4474-4DE5-9233-77DB11FD0290}"/>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BA4AB752-C2AF-4938-B4A7-DEE83C976C0C}"/>
              </a:ext>
            </a:extLst>
          </p:cNvPr>
          <p:cNvSpPr>
            <a:spLocks noGrp="1"/>
          </p:cNvSpPr>
          <p:nvPr>
            <p:ph type="sldNum" sz="quarter" idx="12"/>
          </p:nvPr>
        </p:nvSpPr>
        <p:spPr/>
        <p:txBody>
          <a:bodyPr/>
          <a:lstStyle/>
          <a:p>
            <a:fld id="{40CBEE3F-D5A4-4878-B671-426FE489F4E4}" type="slidenum">
              <a:rPr lang="lt-LT" smtClean="0"/>
              <a:t>‹#›</a:t>
            </a:fld>
            <a:endParaRPr lang="lt-LT"/>
          </a:p>
        </p:txBody>
      </p:sp>
    </p:spTree>
    <p:extLst>
      <p:ext uri="{BB962C8B-B14F-4D97-AF65-F5344CB8AC3E}">
        <p14:creationId xmlns:p14="http://schemas.microsoft.com/office/powerpoint/2010/main" val="417289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1DCC-CE9A-413E-BBFE-F488911BE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C14FD550-4623-45BA-B6C7-A671EB0BD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2F8B32C7-E000-4CE0-BB2B-C8D151AFB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1CF2F-D067-4AB1-B0BD-27F1F03FD647}"/>
              </a:ext>
            </a:extLst>
          </p:cNvPr>
          <p:cNvSpPr>
            <a:spLocks noGrp="1"/>
          </p:cNvSpPr>
          <p:nvPr>
            <p:ph type="dt" sz="half" idx="10"/>
          </p:nvPr>
        </p:nvSpPr>
        <p:spPr/>
        <p:txBody>
          <a:bodyPr/>
          <a:lstStyle/>
          <a:p>
            <a:fld id="{9ECB011F-24F3-49FB-A9CD-C465EB1EF047}" type="datetimeFigureOut">
              <a:rPr lang="lt-LT" smtClean="0"/>
              <a:t>2021-07-26</a:t>
            </a:fld>
            <a:endParaRPr lang="lt-LT"/>
          </a:p>
        </p:txBody>
      </p:sp>
      <p:sp>
        <p:nvSpPr>
          <p:cNvPr id="6" name="Footer Placeholder 5">
            <a:extLst>
              <a:ext uri="{FF2B5EF4-FFF2-40B4-BE49-F238E27FC236}">
                <a16:creationId xmlns:a16="http://schemas.microsoft.com/office/drawing/2014/main" id="{A90DA70C-2AAA-4412-8D7D-E22B922E709A}"/>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7425816C-B33B-4C77-B775-3CF684528142}"/>
              </a:ext>
            </a:extLst>
          </p:cNvPr>
          <p:cNvSpPr>
            <a:spLocks noGrp="1"/>
          </p:cNvSpPr>
          <p:nvPr>
            <p:ph type="sldNum" sz="quarter" idx="12"/>
          </p:nvPr>
        </p:nvSpPr>
        <p:spPr/>
        <p:txBody>
          <a:bodyPr/>
          <a:lstStyle/>
          <a:p>
            <a:fld id="{40CBEE3F-D5A4-4878-B671-426FE489F4E4}" type="slidenum">
              <a:rPr lang="lt-LT" smtClean="0"/>
              <a:t>‹#›</a:t>
            </a:fld>
            <a:endParaRPr lang="lt-LT"/>
          </a:p>
        </p:txBody>
      </p:sp>
    </p:spTree>
    <p:extLst>
      <p:ext uri="{BB962C8B-B14F-4D97-AF65-F5344CB8AC3E}">
        <p14:creationId xmlns:p14="http://schemas.microsoft.com/office/powerpoint/2010/main" val="174468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2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A071A-6BD5-4DC1-BEB9-B289C56C0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5AC7B284-D393-4F8F-95CD-7D3ACB0EA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3A7177DA-9CA0-4ADD-922C-265CF300FD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B011F-24F3-49FB-A9CD-C465EB1EF047}" type="datetimeFigureOut">
              <a:rPr lang="lt-LT" smtClean="0"/>
              <a:t>2021-07-26</a:t>
            </a:fld>
            <a:endParaRPr lang="lt-LT"/>
          </a:p>
        </p:txBody>
      </p:sp>
      <p:sp>
        <p:nvSpPr>
          <p:cNvPr id="5" name="Footer Placeholder 4">
            <a:extLst>
              <a:ext uri="{FF2B5EF4-FFF2-40B4-BE49-F238E27FC236}">
                <a16:creationId xmlns:a16="http://schemas.microsoft.com/office/drawing/2014/main" id="{1A8510A0-E3A4-43F3-B02B-9A001E455B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2B785EF8-9695-4B8A-B3A3-47012755A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BEE3F-D5A4-4878-B671-426FE489F4E4}" type="slidenum">
              <a:rPr lang="lt-LT" smtClean="0"/>
              <a:t>‹#›</a:t>
            </a:fld>
            <a:endParaRPr lang="lt-LT"/>
          </a:p>
        </p:txBody>
      </p:sp>
    </p:spTree>
    <p:extLst>
      <p:ext uri="{BB962C8B-B14F-4D97-AF65-F5344CB8AC3E}">
        <p14:creationId xmlns:p14="http://schemas.microsoft.com/office/powerpoint/2010/main" val="1889944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B97B84-D44B-4D11-B989-BC43AAF19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944F2597-65F9-4778-91F7-FF2200F1BF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F1A8CD23-B3E8-407F-838E-7D3ACBA978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E5026-1F80-434B-A8D2-A1D697E69DA7}" type="datetimeFigureOut">
              <a:rPr lang="lt-LT" smtClean="0"/>
              <a:t>2021-07-26</a:t>
            </a:fld>
            <a:endParaRPr lang="lt-LT"/>
          </a:p>
        </p:txBody>
      </p:sp>
      <p:sp>
        <p:nvSpPr>
          <p:cNvPr id="5" name="Footer Placeholder 4">
            <a:extLst>
              <a:ext uri="{FF2B5EF4-FFF2-40B4-BE49-F238E27FC236}">
                <a16:creationId xmlns:a16="http://schemas.microsoft.com/office/drawing/2014/main" id="{D08AF9FB-C599-4856-8B57-AD9F653F7A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194D638A-4B0F-4623-914E-9DEB3B2856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B2B4B-381A-4590-9EF7-1D2307ABB728}" type="slidenum">
              <a:rPr lang="lt-LT" smtClean="0"/>
              <a:t>‹#›</a:t>
            </a:fld>
            <a:endParaRPr lang="lt-LT"/>
          </a:p>
        </p:txBody>
      </p:sp>
    </p:spTree>
    <p:extLst>
      <p:ext uri="{BB962C8B-B14F-4D97-AF65-F5344CB8AC3E}">
        <p14:creationId xmlns:p14="http://schemas.microsoft.com/office/powerpoint/2010/main" val="2673689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0.emf"/><Relationship Id="rId7" Type="http://schemas.openxmlformats.org/officeDocument/2006/relationships/package" Target="../embeddings/Microsoft_Excel_Worksheet4.xlsx"/><Relationship Id="rId2" Type="http://schemas.openxmlformats.org/officeDocument/2006/relationships/package" Target="../embeddings/Microsoft_Excel_Worksheet2.xlsx"/><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package" Target="../embeddings/Microsoft_Excel_Worksheet3.xlsx"/><Relationship Id="rId4" Type="http://schemas.openxmlformats.org/officeDocument/2006/relationships/hyperlink" Target="https://nature-art17.eionet.europa.eu/article17/species/repor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5.xlsx"/><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package" Target="../embeddings/Microsoft_Excel_Worksheet6.xlsx"/><Relationship Id="rId4" Type="http://schemas.openxmlformats.org/officeDocument/2006/relationships/hyperlink" Target="https://nature-art12.eionet.europa.eu/article12/repor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package" Target="../embeddings/Microsoft_Excel_Worksheet.xlsx"/><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hyperlink" Target="https://nature-art17.eionet.europa.eu/article17/habitat/report/" TargetMode="Externa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A2B9-88AB-4451-96D5-EB76CB7839F7}"/>
              </a:ext>
            </a:extLst>
          </p:cNvPr>
          <p:cNvSpPr>
            <a:spLocks noGrp="1"/>
          </p:cNvSpPr>
          <p:nvPr>
            <p:ph type="ctrTitle"/>
          </p:nvPr>
        </p:nvSpPr>
        <p:spPr>
          <a:xfrm>
            <a:off x="838899" y="406400"/>
            <a:ext cx="10428136" cy="2387600"/>
          </a:xfrm>
        </p:spPr>
        <p:txBody>
          <a:bodyPr>
            <a:normAutofit/>
          </a:bodyPr>
          <a:lstStyle/>
          <a:p>
            <a:r>
              <a:rPr lang="lt-LT" b="1" dirty="0">
                <a:solidFill>
                  <a:srgbClr val="004077"/>
                </a:solidFill>
                <a:latin typeface="Times New Roman" panose="02020603050405020304" pitchFamily="18" charset="0"/>
                <a:cs typeface="Times New Roman" panose="02020603050405020304" pitchFamily="18" charset="0"/>
              </a:rPr>
              <a:t>Biologinės įvairovės apsauga miškuose</a:t>
            </a:r>
            <a:endParaRPr lang="lt-LT" b="1" dirty="0">
              <a:solidFill>
                <a:srgbClr val="004077"/>
              </a:solidFill>
            </a:endParaRPr>
          </a:p>
        </p:txBody>
      </p:sp>
      <p:pic>
        <p:nvPicPr>
          <p:cNvPr id="5" name="Picture 4">
            <a:extLst>
              <a:ext uri="{FF2B5EF4-FFF2-40B4-BE49-F238E27FC236}">
                <a16:creationId xmlns:a16="http://schemas.microsoft.com/office/drawing/2014/main" id="{A544C1D8-AB69-4CE5-A2A4-7FCD23DFB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965" y="5463011"/>
            <a:ext cx="1198070" cy="1167247"/>
          </a:xfrm>
          <a:prstGeom prst="rect">
            <a:avLst/>
          </a:prstGeom>
        </p:spPr>
      </p:pic>
      <p:sp>
        <p:nvSpPr>
          <p:cNvPr id="6" name="Subtitle 2">
            <a:extLst>
              <a:ext uri="{FF2B5EF4-FFF2-40B4-BE49-F238E27FC236}">
                <a16:creationId xmlns:a16="http://schemas.microsoft.com/office/drawing/2014/main" id="{42AED114-8A3D-48AF-BFA9-441A255E03CE}"/>
              </a:ext>
            </a:extLst>
          </p:cNvPr>
          <p:cNvSpPr txBox="1">
            <a:spLocks/>
          </p:cNvSpPr>
          <p:nvPr/>
        </p:nvSpPr>
        <p:spPr>
          <a:xfrm>
            <a:off x="5098473" y="6421438"/>
            <a:ext cx="3683000" cy="3652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t-LT" sz="1600" b="1" dirty="0">
                <a:solidFill>
                  <a:srgbClr val="007732"/>
                </a:solidFill>
                <a:latin typeface="+mj-lt"/>
              </a:rPr>
              <a:t>SAUGOMA IR TAU</a:t>
            </a:r>
            <a:r>
              <a:rPr lang="en-US" sz="1600" b="1" dirty="0">
                <a:solidFill>
                  <a:srgbClr val="007732"/>
                </a:solidFill>
                <a:latin typeface="+mj-lt"/>
              </a:rPr>
              <a:t>!</a:t>
            </a:r>
            <a:endParaRPr lang="lt-LT" sz="1600" b="1" dirty="0">
              <a:solidFill>
                <a:srgbClr val="007732"/>
              </a:solidFill>
              <a:latin typeface="+mj-lt"/>
            </a:endParaRPr>
          </a:p>
        </p:txBody>
      </p:sp>
      <p:pic>
        <p:nvPicPr>
          <p:cNvPr id="3" name="Picture 2">
            <a:extLst>
              <a:ext uri="{FF2B5EF4-FFF2-40B4-BE49-F238E27FC236}">
                <a16:creationId xmlns:a16="http://schemas.microsoft.com/office/drawing/2014/main" id="{5AB73C99-2A79-4266-A63B-6181A318C9B7}"/>
              </a:ext>
            </a:extLst>
          </p:cNvPr>
          <p:cNvPicPr>
            <a:picLocks noChangeAspect="1"/>
          </p:cNvPicPr>
          <p:nvPr/>
        </p:nvPicPr>
        <p:blipFill>
          <a:blip r:embed="rId4"/>
          <a:stretch>
            <a:fillRect/>
          </a:stretch>
        </p:blipFill>
        <p:spPr>
          <a:xfrm>
            <a:off x="2745957" y="2679127"/>
            <a:ext cx="6700085" cy="1499746"/>
          </a:xfrm>
          <a:prstGeom prst="rect">
            <a:avLst/>
          </a:prstGeom>
        </p:spPr>
      </p:pic>
      <p:sp>
        <p:nvSpPr>
          <p:cNvPr id="4" name="Rectangle 3">
            <a:extLst>
              <a:ext uri="{FF2B5EF4-FFF2-40B4-BE49-F238E27FC236}">
                <a16:creationId xmlns:a16="http://schemas.microsoft.com/office/drawing/2014/main" id="{DB52C08C-8B47-4320-A2B6-0E2C8A69F885}"/>
              </a:ext>
            </a:extLst>
          </p:cNvPr>
          <p:cNvSpPr/>
          <p:nvPr/>
        </p:nvSpPr>
        <p:spPr>
          <a:xfrm>
            <a:off x="1677798" y="3090446"/>
            <a:ext cx="8598716" cy="1210588"/>
          </a:xfrm>
          <a:prstGeom prst="rect">
            <a:avLst/>
          </a:prstGeom>
        </p:spPr>
        <p:txBody>
          <a:bodyPr wrap="square">
            <a:spAutoFit/>
          </a:bodyPr>
          <a:lstStyle/>
          <a:p>
            <a:r>
              <a:rPr lang="lt-LT" sz="2000" b="1" dirty="0">
                <a:solidFill>
                  <a:schemeClr val="bg1"/>
                </a:solidFill>
              </a:rPr>
              <a:t>Albertas Stanislovaitis</a:t>
            </a:r>
          </a:p>
          <a:p>
            <a:pPr lvl="0" algn="ctr">
              <a:lnSpc>
                <a:spcPct val="90000"/>
              </a:lnSpc>
              <a:spcBef>
                <a:spcPts val="1000"/>
              </a:spcBef>
            </a:pPr>
            <a:r>
              <a:rPr lang="lt-LT" dirty="0" err="1">
                <a:solidFill>
                  <a:schemeClr val="bg1"/>
                </a:solidFill>
              </a:rPr>
              <a:t>al</a:t>
            </a:r>
            <a:r>
              <a:rPr lang="lt-LT" sz="2000" b="1" dirty="0" err="1">
                <a:latin typeface="Times New Roman" panose="02020603050405020304" pitchFamily="18" charset="0"/>
                <a:cs typeface="Times New Roman" panose="02020603050405020304" pitchFamily="18" charset="0"/>
              </a:rPr>
              <a:t>Albertas</a:t>
            </a:r>
            <a:r>
              <a:rPr lang="lt-LT" sz="2000" b="1" dirty="0">
                <a:latin typeface="Times New Roman" panose="02020603050405020304" pitchFamily="18" charset="0"/>
                <a:cs typeface="Times New Roman" panose="02020603050405020304" pitchFamily="18" charset="0"/>
              </a:rPr>
              <a:t> Stanislovaitis</a:t>
            </a:r>
          </a:p>
          <a:p>
            <a:pPr lvl="0" algn="ctr">
              <a:lnSpc>
                <a:spcPct val="90000"/>
              </a:lnSpc>
              <a:spcBef>
                <a:spcPts val="1000"/>
              </a:spcBef>
            </a:pPr>
            <a:r>
              <a:rPr lang="lt-LT" sz="2000" b="1" dirty="0">
                <a:latin typeface="Times New Roman" panose="02020603050405020304" pitchFamily="18" charset="0"/>
                <a:cs typeface="Times New Roman" panose="02020603050405020304" pitchFamily="18" charset="0"/>
              </a:rPr>
              <a:t>Valstybinė saugomų teritorijų tarnyba</a:t>
            </a:r>
          </a:p>
        </p:txBody>
      </p:sp>
    </p:spTree>
    <p:extLst>
      <p:ext uri="{BB962C8B-B14F-4D97-AF65-F5344CB8AC3E}">
        <p14:creationId xmlns:p14="http://schemas.microsoft.com/office/powerpoint/2010/main" val="19183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as 6">
            <a:extLst>
              <a:ext uri="{FF2B5EF4-FFF2-40B4-BE49-F238E27FC236}">
                <a16:creationId xmlns:a16="http://schemas.microsoft.com/office/drawing/2014/main" id="{855E6F43-CEF0-4622-AC22-99766546DA17}"/>
              </a:ext>
            </a:extLst>
          </p:cNvPr>
          <p:cNvGraphicFramePr>
            <a:graphicFrameLocks noChangeAspect="1"/>
          </p:cNvGraphicFramePr>
          <p:nvPr/>
        </p:nvGraphicFramePr>
        <p:xfrm>
          <a:off x="1200318" y="1484388"/>
          <a:ext cx="9791363" cy="4469296"/>
        </p:xfrm>
        <a:graphic>
          <a:graphicData uri="http://schemas.openxmlformats.org/presentationml/2006/ole">
            <mc:AlternateContent xmlns:mc="http://schemas.openxmlformats.org/markup-compatibility/2006">
              <mc:Choice xmlns:v="urn:schemas-microsoft-com:vml" Requires="v">
                <p:oleObj name="Worksheet" r:id="rId2" imgW="9649047" imgH="4343459" progId="Excel.Sheet.12">
                  <p:embed/>
                </p:oleObj>
              </mc:Choice>
              <mc:Fallback>
                <p:oleObj name="Worksheet" r:id="rId2" imgW="9649047" imgH="4343459" progId="Excel.Sheet.12">
                  <p:embed/>
                  <p:pic>
                    <p:nvPicPr>
                      <p:cNvPr id="4" name="Objektas 6">
                        <a:extLst>
                          <a:ext uri="{FF2B5EF4-FFF2-40B4-BE49-F238E27FC236}">
                            <a16:creationId xmlns:a16="http://schemas.microsoft.com/office/drawing/2014/main" id="{855E6F43-CEF0-4622-AC22-99766546DA17}"/>
                          </a:ext>
                        </a:extLst>
                      </p:cNvPr>
                      <p:cNvPicPr/>
                      <p:nvPr/>
                    </p:nvPicPr>
                    <p:blipFill>
                      <a:blip r:embed="rId3"/>
                      <a:stretch>
                        <a:fillRect/>
                      </a:stretch>
                    </p:blipFill>
                    <p:spPr>
                      <a:xfrm>
                        <a:off x="1200318" y="1484388"/>
                        <a:ext cx="9791363" cy="4469296"/>
                      </a:xfrm>
                      <a:prstGeom prst="rect">
                        <a:avLst/>
                      </a:prstGeom>
                      <a:ln w="12700">
                        <a:solidFill>
                          <a:schemeClr val="tx1"/>
                        </a:solidFill>
                      </a:ln>
                    </p:spPr>
                  </p:pic>
                </p:oleObj>
              </mc:Fallback>
            </mc:AlternateContent>
          </a:graphicData>
        </a:graphic>
      </p:graphicFrame>
      <p:sp>
        <p:nvSpPr>
          <p:cNvPr id="3" name="Title 1">
            <a:extLst>
              <a:ext uri="{FF2B5EF4-FFF2-40B4-BE49-F238E27FC236}">
                <a16:creationId xmlns:a16="http://schemas.microsoft.com/office/drawing/2014/main" id="{FDB0879E-5BB1-45AA-9BBE-4CB76236B88F}"/>
              </a:ext>
            </a:extLst>
          </p:cNvPr>
          <p:cNvSpPr>
            <a:spLocks noGrp="1"/>
          </p:cNvSpPr>
          <p:nvPr>
            <p:ph type="title"/>
          </p:nvPr>
        </p:nvSpPr>
        <p:spPr>
          <a:xfrm>
            <a:off x="0" y="0"/>
            <a:ext cx="12192000" cy="1325563"/>
          </a:xfrm>
        </p:spPr>
        <p:txBody>
          <a:bodyPr>
            <a:normAutofit/>
          </a:bodyPr>
          <a:lstStyle/>
          <a:p>
            <a:pPr algn="ctr"/>
            <a:r>
              <a:rPr lang="lt-LT" sz="3600" b="1" dirty="0">
                <a:latin typeface="Times New Roman" panose="02020603050405020304" pitchFamily="18" charset="0"/>
                <a:cs typeface="Times New Roman" panose="02020603050405020304" pitchFamily="18" charset="0"/>
              </a:rPr>
              <a:t>2013-2018 m. apsaugos būklės įvertinimo rezultatai, rūšys</a:t>
            </a:r>
          </a:p>
        </p:txBody>
      </p:sp>
      <p:sp>
        <p:nvSpPr>
          <p:cNvPr id="5" name="Turinio vietos rezervavimo ženklas 2">
            <a:extLst>
              <a:ext uri="{FF2B5EF4-FFF2-40B4-BE49-F238E27FC236}">
                <a16:creationId xmlns:a16="http://schemas.microsoft.com/office/drawing/2014/main" id="{D7C9D3FA-FDD2-4288-AFAA-FC84AF804E4E}"/>
              </a:ext>
            </a:extLst>
          </p:cNvPr>
          <p:cNvSpPr>
            <a:spLocks noGrp="1"/>
          </p:cNvSpPr>
          <p:nvPr>
            <p:ph idx="1"/>
          </p:nvPr>
        </p:nvSpPr>
        <p:spPr>
          <a:xfrm>
            <a:off x="314631" y="904316"/>
            <a:ext cx="11592233" cy="409418"/>
          </a:xfrm>
        </p:spPr>
        <p:txBody>
          <a:bodyPr>
            <a:normAutofit fontScale="92500"/>
          </a:bodyPr>
          <a:lstStyle/>
          <a:p>
            <a:pPr marL="0" indent="0" algn="ctr">
              <a:buNone/>
            </a:pPr>
            <a:r>
              <a:rPr lang="lt-LT" sz="2000" b="1" dirty="0">
                <a:solidFill>
                  <a:srgbClr val="000000"/>
                </a:solidFill>
                <a:latin typeface="Times New Roman" panose="02020603050405020304" pitchFamily="18" charset="0"/>
                <a:cs typeface="Times New Roman" panose="02020603050405020304" pitchFamily="18" charset="0"/>
              </a:rPr>
              <a:t>Pagal nacionalinę ataskaitą iš </a:t>
            </a:r>
            <a:r>
              <a:rPr lang="lt-LT" sz="2000" b="1" dirty="0">
                <a:solidFill>
                  <a:srgbClr val="000000"/>
                </a:solidFill>
                <a:latin typeface="Times New Roman" panose="02020603050405020304" pitchFamily="18" charset="0"/>
                <a:cs typeface="Times New Roman" panose="02020603050405020304" pitchFamily="18" charset="0"/>
                <a:hlinkClick r:id="rId4"/>
              </a:rPr>
              <a:t>https://nature-art17.eionet.europa.eu/article17/species/report/</a:t>
            </a:r>
            <a:r>
              <a:rPr lang="lt-LT" sz="2000" b="1" dirty="0">
                <a:solidFill>
                  <a:srgbClr val="000000"/>
                </a:solidFill>
                <a:latin typeface="Times New Roman" panose="02020603050405020304" pitchFamily="18" charset="0"/>
                <a:cs typeface="Times New Roman" panose="02020603050405020304" pitchFamily="18" charset="0"/>
              </a:rPr>
              <a:t> (supaprastinta)</a:t>
            </a:r>
          </a:p>
          <a:p>
            <a:pPr marL="0" indent="0" algn="ctr">
              <a:buNone/>
            </a:pPr>
            <a:endParaRPr lang="lt-LT" sz="2000" b="1" dirty="0">
              <a:solidFill>
                <a:srgbClr val="000000"/>
              </a:solidFill>
              <a:latin typeface="Times New Roman" panose="02020603050405020304" pitchFamily="18" charset="0"/>
              <a:cs typeface="Times New Roman" panose="02020603050405020304" pitchFamily="18" charset="0"/>
            </a:endParaRPr>
          </a:p>
          <a:p>
            <a:pPr marL="0" indent="0">
              <a:buNone/>
            </a:pPr>
            <a:endParaRPr lang="lt-LT" sz="2000" dirty="0">
              <a:solidFill>
                <a:srgbClr val="000000"/>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1B0A1B58-BE1B-4C12-B409-66C05FFDE21F}"/>
              </a:ext>
            </a:extLst>
          </p:cNvPr>
          <p:cNvGraphicFramePr>
            <a:graphicFrameLocks noChangeAspect="1"/>
          </p:cNvGraphicFramePr>
          <p:nvPr/>
        </p:nvGraphicFramePr>
        <p:xfrm>
          <a:off x="314631" y="6029185"/>
          <a:ext cx="1822450" cy="781050"/>
        </p:xfrm>
        <a:graphic>
          <a:graphicData uri="http://schemas.openxmlformats.org/presentationml/2006/ole">
            <mc:AlternateContent xmlns:mc="http://schemas.openxmlformats.org/markup-compatibility/2006">
              <mc:Choice xmlns:v="urn:schemas-microsoft-com:vml" Requires="v">
                <p:oleObj name="Worksheet" r:id="rId5" imgW="1809661" imgH="780853" progId="Excel.Sheet.12">
                  <p:embed/>
                </p:oleObj>
              </mc:Choice>
              <mc:Fallback>
                <p:oleObj name="Worksheet" r:id="rId5" imgW="1809661" imgH="780853" progId="Excel.Sheet.12">
                  <p:embed/>
                  <p:pic>
                    <p:nvPicPr>
                      <p:cNvPr id="2" name="Object 1">
                        <a:extLst>
                          <a:ext uri="{FF2B5EF4-FFF2-40B4-BE49-F238E27FC236}">
                            <a16:creationId xmlns:a16="http://schemas.microsoft.com/office/drawing/2014/main" id="{1B0A1B58-BE1B-4C12-B409-66C05FFDE21F}"/>
                          </a:ext>
                        </a:extLst>
                      </p:cNvPr>
                      <p:cNvPicPr/>
                      <p:nvPr/>
                    </p:nvPicPr>
                    <p:blipFill>
                      <a:blip r:embed="rId6"/>
                      <a:stretch>
                        <a:fillRect/>
                      </a:stretch>
                    </p:blipFill>
                    <p:spPr>
                      <a:xfrm>
                        <a:off x="314631" y="6029185"/>
                        <a:ext cx="1822450" cy="7810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2918CEE-EBB5-4BF2-B96B-767B8C926C31}"/>
              </a:ext>
            </a:extLst>
          </p:cNvPr>
          <p:cNvGraphicFramePr>
            <a:graphicFrameLocks noChangeAspect="1"/>
          </p:cNvGraphicFramePr>
          <p:nvPr/>
        </p:nvGraphicFramePr>
        <p:xfrm>
          <a:off x="10054919" y="6020519"/>
          <a:ext cx="1822450" cy="781050"/>
        </p:xfrm>
        <a:graphic>
          <a:graphicData uri="http://schemas.openxmlformats.org/presentationml/2006/ole">
            <mc:AlternateContent xmlns:mc="http://schemas.openxmlformats.org/markup-compatibility/2006">
              <mc:Choice xmlns:v="urn:schemas-microsoft-com:vml" Requires="v">
                <p:oleObj name="Worksheet" r:id="rId7" imgW="1809661" imgH="780853" progId="Excel.Sheet.12">
                  <p:embed/>
                </p:oleObj>
              </mc:Choice>
              <mc:Fallback>
                <p:oleObj name="Worksheet" r:id="rId7" imgW="1809661" imgH="780853" progId="Excel.Sheet.12">
                  <p:embed/>
                  <p:pic>
                    <p:nvPicPr>
                      <p:cNvPr id="7" name="Object 6">
                        <a:extLst>
                          <a:ext uri="{FF2B5EF4-FFF2-40B4-BE49-F238E27FC236}">
                            <a16:creationId xmlns:a16="http://schemas.microsoft.com/office/drawing/2014/main" id="{52918CEE-EBB5-4BF2-B96B-767B8C926C31}"/>
                          </a:ext>
                        </a:extLst>
                      </p:cNvPr>
                      <p:cNvPicPr/>
                      <p:nvPr/>
                    </p:nvPicPr>
                    <p:blipFill>
                      <a:blip r:embed="rId8"/>
                      <a:stretch>
                        <a:fillRect/>
                      </a:stretch>
                    </p:blipFill>
                    <p:spPr>
                      <a:xfrm>
                        <a:off x="10054919" y="6020519"/>
                        <a:ext cx="1822450" cy="781050"/>
                      </a:xfrm>
                      <a:prstGeom prst="rect">
                        <a:avLst/>
                      </a:prstGeom>
                    </p:spPr>
                  </p:pic>
                </p:oleObj>
              </mc:Fallback>
            </mc:AlternateContent>
          </a:graphicData>
        </a:graphic>
      </p:graphicFrame>
    </p:spTree>
    <p:extLst>
      <p:ext uri="{BB962C8B-B14F-4D97-AF65-F5344CB8AC3E}">
        <p14:creationId xmlns:p14="http://schemas.microsoft.com/office/powerpoint/2010/main" val="2848406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E8E44AEC-CE51-401B-B99A-CCE239782886}"/>
              </a:ext>
            </a:extLst>
          </p:cNvPr>
          <p:cNvGraphicFramePr>
            <a:graphicFrameLocks noChangeAspect="1"/>
          </p:cNvGraphicFramePr>
          <p:nvPr/>
        </p:nvGraphicFramePr>
        <p:xfrm>
          <a:off x="506413" y="1631950"/>
          <a:ext cx="11180762" cy="4300538"/>
        </p:xfrm>
        <a:graphic>
          <a:graphicData uri="http://schemas.openxmlformats.org/presentationml/2006/ole">
            <mc:AlternateContent xmlns:mc="http://schemas.openxmlformats.org/markup-compatibility/2006">
              <mc:Choice xmlns:v="urn:schemas-microsoft-com:vml" Requires="v">
                <p:oleObj name="Worksheet" r:id="rId2" imgW="9772916" imgH="3390979" progId="Excel.Sheet.12">
                  <p:embed/>
                </p:oleObj>
              </mc:Choice>
              <mc:Fallback>
                <p:oleObj name="Worksheet" r:id="rId2" imgW="9772916" imgH="3390979" progId="Excel.Sheet.12">
                  <p:embed/>
                  <p:pic>
                    <p:nvPicPr>
                      <p:cNvPr id="5" name="Object 4">
                        <a:extLst>
                          <a:ext uri="{FF2B5EF4-FFF2-40B4-BE49-F238E27FC236}">
                            <a16:creationId xmlns:a16="http://schemas.microsoft.com/office/drawing/2014/main" id="{E8E44AEC-CE51-401B-B99A-CCE239782886}"/>
                          </a:ext>
                        </a:extLst>
                      </p:cNvPr>
                      <p:cNvPicPr/>
                      <p:nvPr/>
                    </p:nvPicPr>
                    <p:blipFill>
                      <a:blip r:embed="rId3"/>
                      <a:stretch>
                        <a:fillRect/>
                      </a:stretch>
                    </p:blipFill>
                    <p:spPr>
                      <a:xfrm>
                        <a:off x="506413" y="1631950"/>
                        <a:ext cx="11180762" cy="430053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6F421419-C402-49ED-B32C-4D8FB3983356}"/>
              </a:ext>
            </a:extLst>
          </p:cNvPr>
          <p:cNvSpPr>
            <a:spLocks noGrp="1"/>
          </p:cNvSpPr>
          <p:nvPr>
            <p:ph type="title"/>
          </p:nvPr>
        </p:nvSpPr>
        <p:spPr>
          <a:xfrm>
            <a:off x="0" y="0"/>
            <a:ext cx="12192000" cy="1325563"/>
          </a:xfrm>
        </p:spPr>
        <p:txBody>
          <a:bodyPr>
            <a:normAutofit/>
          </a:bodyPr>
          <a:lstStyle/>
          <a:p>
            <a:pPr algn="ctr"/>
            <a:r>
              <a:rPr lang="lt-LT" sz="3600" dirty="0">
                <a:latin typeface="Times New Roman" panose="02020603050405020304" pitchFamily="18" charset="0"/>
                <a:cs typeface="Times New Roman" panose="02020603050405020304" pitchFamily="18" charset="0"/>
              </a:rPr>
              <a:t>2013-2018 m. apsaugos būklės įvertinimo rezultatai, paukščiai</a:t>
            </a:r>
          </a:p>
        </p:txBody>
      </p:sp>
      <p:sp>
        <p:nvSpPr>
          <p:cNvPr id="4" name="Turinio vietos rezervavimo ženklas 2">
            <a:extLst>
              <a:ext uri="{FF2B5EF4-FFF2-40B4-BE49-F238E27FC236}">
                <a16:creationId xmlns:a16="http://schemas.microsoft.com/office/drawing/2014/main" id="{A9DFA503-BEF3-4240-ABAB-2BEA89A81BC9}"/>
              </a:ext>
            </a:extLst>
          </p:cNvPr>
          <p:cNvSpPr>
            <a:spLocks noGrp="1"/>
          </p:cNvSpPr>
          <p:nvPr>
            <p:ph idx="1"/>
          </p:nvPr>
        </p:nvSpPr>
        <p:spPr>
          <a:xfrm>
            <a:off x="314631" y="904316"/>
            <a:ext cx="11592233" cy="409418"/>
          </a:xfrm>
        </p:spPr>
        <p:txBody>
          <a:bodyPr>
            <a:normAutofit/>
          </a:bodyPr>
          <a:lstStyle/>
          <a:p>
            <a:pPr marL="0" indent="0" algn="ctr">
              <a:buNone/>
            </a:pPr>
            <a:r>
              <a:rPr lang="lt-LT" sz="2000" b="1" dirty="0">
                <a:solidFill>
                  <a:srgbClr val="000000"/>
                </a:solidFill>
                <a:latin typeface="Times New Roman" panose="02020603050405020304" pitchFamily="18" charset="0"/>
                <a:cs typeface="Times New Roman" panose="02020603050405020304" pitchFamily="18" charset="0"/>
              </a:rPr>
              <a:t>Pagal nacionalinę ataskaitą iš </a:t>
            </a:r>
            <a:r>
              <a:rPr lang="lt-LT" sz="2000" b="1" dirty="0">
                <a:solidFill>
                  <a:srgbClr val="000000"/>
                </a:solidFill>
                <a:latin typeface="Times New Roman" panose="02020603050405020304" pitchFamily="18" charset="0"/>
                <a:cs typeface="Times New Roman" panose="02020603050405020304" pitchFamily="18" charset="0"/>
                <a:hlinkClick r:id="rId4"/>
              </a:rPr>
              <a:t>https://nature-art12.eionet.europa.eu/article12/report</a:t>
            </a:r>
            <a:r>
              <a:rPr lang="lt-LT" sz="2000" b="1" dirty="0">
                <a:solidFill>
                  <a:srgbClr val="000000"/>
                </a:solidFill>
                <a:latin typeface="Times New Roman" panose="02020603050405020304" pitchFamily="18" charset="0"/>
                <a:cs typeface="Times New Roman" panose="02020603050405020304" pitchFamily="18" charset="0"/>
              </a:rPr>
              <a:t> (supaprastinta)</a:t>
            </a:r>
          </a:p>
          <a:p>
            <a:pPr marL="0" indent="0" algn="ctr">
              <a:buNone/>
            </a:pPr>
            <a:endParaRPr lang="lt-LT" sz="2000" b="1" dirty="0">
              <a:solidFill>
                <a:srgbClr val="000000"/>
              </a:solidFill>
              <a:latin typeface="Times New Roman" panose="02020603050405020304" pitchFamily="18" charset="0"/>
              <a:cs typeface="Times New Roman" panose="02020603050405020304" pitchFamily="18" charset="0"/>
            </a:endParaRPr>
          </a:p>
          <a:p>
            <a:pPr marL="0" indent="0">
              <a:buNone/>
            </a:pPr>
            <a:endParaRPr lang="lt-LT" sz="2000" dirty="0">
              <a:solidFill>
                <a:srgbClr val="000000"/>
              </a:solidFill>
              <a:latin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7ABA1BEE-937D-450B-9449-ECFE6E3D5FE8}"/>
              </a:ext>
            </a:extLst>
          </p:cNvPr>
          <p:cNvGraphicFramePr>
            <a:graphicFrameLocks noChangeAspect="1"/>
          </p:cNvGraphicFramePr>
          <p:nvPr/>
        </p:nvGraphicFramePr>
        <p:xfrm>
          <a:off x="10054919" y="6020519"/>
          <a:ext cx="1822450" cy="781050"/>
        </p:xfrm>
        <a:graphic>
          <a:graphicData uri="http://schemas.openxmlformats.org/presentationml/2006/ole">
            <mc:AlternateContent xmlns:mc="http://schemas.openxmlformats.org/markup-compatibility/2006">
              <mc:Choice xmlns:v="urn:schemas-microsoft-com:vml" Requires="v">
                <p:oleObj name="Worksheet" r:id="rId5" imgW="1809661" imgH="780853" progId="Excel.Sheet.12">
                  <p:embed/>
                </p:oleObj>
              </mc:Choice>
              <mc:Fallback>
                <p:oleObj name="Worksheet" r:id="rId5" imgW="1809661" imgH="780853" progId="Excel.Sheet.12">
                  <p:embed/>
                  <p:pic>
                    <p:nvPicPr>
                      <p:cNvPr id="7" name="Object 6">
                        <a:extLst>
                          <a:ext uri="{FF2B5EF4-FFF2-40B4-BE49-F238E27FC236}">
                            <a16:creationId xmlns:a16="http://schemas.microsoft.com/office/drawing/2014/main" id="{7ABA1BEE-937D-450B-9449-ECFE6E3D5FE8}"/>
                          </a:ext>
                        </a:extLst>
                      </p:cNvPr>
                      <p:cNvPicPr/>
                      <p:nvPr/>
                    </p:nvPicPr>
                    <p:blipFill>
                      <a:blip r:embed="rId6"/>
                      <a:stretch>
                        <a:fillRect/>
                      </a:stretch>
                    </p:blipFill>
                    <p:spPr>
                      <a:xfrm>
                        <a:off x="10054919" y="6020519"/>
                        <a:ext cx="1822450" cy="781050"/>
                      </a:xfrm>
                      <a:prstGeom prst="rect">
                        <a:avLst/>
                      </a:prstGeom>
                    </p:spPr>
                  </p:pic>
                </p:oleObj>
              </mc:Fallback>
            </mc:AlternateContent>
          </a:graphicData>
        </a:graphic>
      </p:graphicFrame>
    </p:spTree>
    <p:extLst>
      <p:ext uri="{BB962C8B-B14F-4D97-AF65-F5344CB8AC3E}">
        <p14:creationId xmlns:p14="http://schemas.microsoft.com/office/powerpoint/2010/main" val="347853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02784F9-3260-4D4F-84F3-7ED8738E9CC3}"/>
              </a:ext>
            </a:extLst>
          </p:cNvPr>
          <p:cNvSpPr>
            <a:spLocks noGrp="1"/>
          </p:cNvSpPr>
          <p:nvPr>
            <p:ph type="title"/>
          </p:nvPr>
        </p:nvSpPr>
        <p:spPr>
          <a:xfrm>
            <a:off x="838200" y="365125"/>
            <a:ext cx="10515600" cy="922901"/>
          </a:xfrm>
        </p:spPr>
        <p:txBody>
          <a:bodyPr>
            <a:normAutofit fontScale="90000"/>
          </a:bodyPr>
          <a:lstStyle/>
          <a:p>
            <a:pPr algn="ctr"/>
            <a:r>
              <a:rPr lang="lt-LT" sz="3200" dirty="0" err="1">
                <a:latin typeface="Times New Roman" panose="02020603050405020304" pitchFamily="18" charset="0"/>
                <a:cs typeface="Times New Roman" panose="02020603050405020304" pitchFamily="18" charset="0"/>
              </a:rPr>
              <a:t>LRK</a:t>
            </a:r>
            <a:r>
              <a:rPr lang="lt-LT" sz="3200" dirty="0">
                <a:latin typeface="Times New Roman" panose="02020603050405020304" pitchFamily="18" charset="0"/>
                <a:cs typeface="Times New Roman" panose="02020603050405020304" pitchFamily="18" charset="0"/>
              </a:rPr>
              <a:t> kritiškai grėsmingos ir grėsmingos būklės (</a:t>
            </a:r>
            <a:r>
              <a:rPr lang="lt-LT" sz="3200" dirty="0" err="1">
                <a:latin typeface="Times New Roman" panose="02020603050405020304" pitchFamily="18" charset="0"/>
                <a:cs typeface="Times New Roman" panose="02020603050405020304" pitchFamily="18" charset="0"/>
              </a:rPr>
              <a:t>CR</a:t>
            </a:r>
            <a:r>
              <a:rPr lang="lt-LT" sz="3200" dirty="0">
                <a:latin typeface="Times New Roman" panose="02020603050405020304" pitchFamily="18" charset="0"/>
                <a:cs typeface="Times New Roman" panose="02020603050405020304" pitchFamily="18" charset="0"/>
              </a:rPr>
              <a:t> ir EN kategorijų) rūšių nykimo priežastys miškuose</a:t>
            </a:r>
          </a:p>
        </p:txBody>
      </p:sp>
      <p:graphicFrame>
        <p:nvGraphicFramePr>
          <p:cNvPr id="5" name="Turinio vietos rezervavimo ženklas 4">
            <a:extLst>
              <a:ext uri="{FF2B5EF4-FFF2-40B4-BE49-F238E27FC236}">
                <a16:creationId xmlns:a16="http://schemas.microsoft.com/office/drawing/2014/main" id="{85AD4CE9-7F74-4465-AD64-19F8142318D5}"/>
              </a:ext>
            </a:extLst>
          </p:cNvPr>
          <p:cNvGraphicFramePr>
            <a:graphicFrameLocks noGrp="1"/>
          </p:cNvGraphicFramePr>
          <p:nvPr>
            <p:ph idx="1"/>
          </p:nvPr>
        </p:nvGraphicFramePr>
        <p:xfrm>
          <a:off x="838199" y="1462141"/>
          <a:ext cx="10515599" cy="4832927"/>
        </p:xfrm>
        <a:graphic>
          <a:graphicData uri="http://schemas.openxmlformats.org/drawingml/2006/table">
            <a:tbl>
              <a:tblPr>
                <a:tableStyleId>{5C22544A-7EE6-4342-B048-85BDC9FD1C3A}</a:tableStyleId>
              </a:tblPr>
              <a:tblGrid>
                <a:gridCol w="3507659">
                  <a:extLst>
                    <a:ext uri="{9D8B030D-6E8A-4147-A177-3AD203B41FA5}">
                      <a16:colId xmlns:a16="http://schemas.microsoft.com/office/drawing/2014/main" val="4253525475"/>
                    </a:ext>
                  </a:extLst>
                </a:gridCol>
                <a:gridCol w="1071716">
                  <a:extLst>
                    <a:ext uri="{9D8B030D-6E8A-4147-A177-3AD203B41FA5}">
                      <a16:colId xmlns:a16="http://schemas.microsoft.com/office/drawing/2014/main" val="3768256436"/>
                    </a:ext>
                  </a:extLst>
                </a:gridCol>
                <a:gridCol w="1107167">
                  <a:extLst>
                    <a:ext uri="{9D8B030D-6E8A-4147-A177-3AD203B41FA5}">
                      <a16:colId xmlns:a16="http://schemas.microsoft.com/office/drawing/2014/main" val="458480790"/>
                    </a:ext>
                  </a:extLst>
                </a:gridCol>
                <a:gridCol w="1213265">
                  <a:extLst>
                    <a:ext uri="{9D8B030D-6E8A-4147-A177-3AD203B41FA5}">
                      <a16:colId xmlns:a16="http://schemas.microsoft.com/office/drawing/2014/main" val="4267785953"/>
                    </a:ext>
                  </a:extLst>
                </a:gridCol>
                <a:gridCol w="1101114">
                  <a:extLst>
                    <a:ext uri="{9D8B030D-6E8A-4147-A177-3AD203B41FA5}">
                      <a16:colId xmlns:a16="http://schemas.microsoft.com/office/drawing/2014/main" val="4205143181"/>
                    </a:ext>
                  </a:extLst>
                </a:gridCol>
                <a:gridCol w="2514678">
                  <a:extLst>
                    <a:ext uri="{9D8B030D-6E8A-4147-A177-3AD203B41FA5}">
                      <a16:colId xmlns:a16="http://schemas.microsoft.com/office/drawing/2014/main" val="333596684"/>
                    </a:ext>
                  </a:extLst>
                </a:gridCol>
              </a:tblGrid>
              <a:tr h="334295">
                <a:tc>
                  <a:txBody>
                    <a:bodyPr/>
                    <a:lstStyle/>
                    <a:p>
                      <a:pPr algn="ctr" fontAlgn="b"/>
                      <a:r>
                        <a:rPr lang="lt-LT" sz="1600" b="1" u="none" strike="noStrike" dirty="0">
                          <a:effectLst/>
                        </a:rPr>
                        <a:t>Nykimo priežastis</a:t>
                      </a:r>
                      <a:endParaRPr lang="lt-LT" sz="1600" b="1" i="0" u="none" strike="noStrike" dirty="0">
                        <a:solidFill>
                          <a:srgbClr val="000000"/>
                        </a:solidFill>
                        <a:effectLst/>
                        <a:latin typeface="Calibri" panose="020F0502020204030204" pitchFamily="34" charset="0"/>
                      </a:endParaRPr>
                    </a:p>
                  </a:txBody>
                  <a:tcPr marL="6824" marR="6824" marT="6824" marB="0" anchor="ctr">
                    <a:lnB w="28575" cap="flat" cmpd="sng" algn="ctr">
                      <a:solidFill>
                        <a:srgbClr val="FF0000"/>
                      </a:solidFill>
                      <a:prstDash val="solid"/>
                      <a:round/>
                      <a:headEnd type="none" w="med" len="med"/>
                      <a:tailEnd type="none" w="med" len="med"/>
                    </a:lnB>
                  </a:tcPr>
                </a:tc>
                <a:tc>
                  <a:txBody>
                    <a:bodyPr/>
                    <a:lstStyle/>
                    <a:p>
                      <a:pPr algn="ctr" fontAlgn="b"/>
                      <a:r>
                        <a:rPr lang="lt-LT" sz="1600" b="1" u="none" strike="noStrike" dirty="0">
                          <a:effectLst/>
                        </a:rPr>
                        <a:t>Vabzdžiai</a:t>
                      </a:r>
                      <a:endParaRPr lang="lt-LT" sz="16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600" b="1" u="none" strike="noStrike" dirty="0">
                          <a:effectLst/>
                        </a:rPr>
                        <a:t>Samanos</a:t>
                      </a:r>
                      <a:endParaRPr lang="lt-LT" sz="16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600" b="1" u="none" strike="noStrike" dirty="0" err="1">
                          <a:effectLst/>
                        </a:rPr>
                        <a:t>Induočiai</a:t>
                      </a:r>
                      <a:r>
                        <a:rPr lang="lt-LT" sz="1600" b="1" u="none" strike="noStrike" dirty="0">
                          <a:effectLst/>
                        </a:rPr>
                        <a:t> augalai</a:t>
                      </a:r>
                      <a:endParaRPr lang="lt-LT" sz="16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600" b="1" u="none" strike="noStrike" dirty="0">
                          <a:effectLst/>
                        </a:rPr>
                        <a:t>Iš viso</a:t>
                      </a:r>
                      <a:endParaRPr lang="lt-LT" sz="16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600" b="1" u="none" strike="noStrike" dirty="0">
                          <a:effectLst/>
                        </a:rPr>
                        <a:t>Pavyzdžiai</a:t>
                      </a:r>
                      <a:endParaRPr lang="lt-LT" sz="1600" b="1" i="0" u="none" strike="noStrike" dirty="0">
                        <a:solidFill>
                          <a:srgbClr val="000000"/>
                        </a:solidFill>
                        <a:effectLst/>
                        <a:latin typeface="Calibri" panose="020F0502020204030204" pitchFamily="34" charset="0"/>
                      </a:endParaRPr>
                    </a:p>
                  </a:txBody>
                  <a:tcPr marL="6824" marR="6824" marT="6824" marB="0" anchor="ctr"/>
                </a:tc>
                <a:extLst>
                  <a:ext uri="{0D108BD9-81ED-4DB2-BD59-A6C34878D82A}">
                    <a16:rowId xmlns:a16="http://schemas.microsoft.com/office/drawing/2014/main" val="1433294850"/>
                  </a:ext>
                </a:extLst>
              </a:tr>
              <a:tr h="552235">
                <a:tc>
                  <a:txBody>
                    <a:bodyPr/>
                    <a:lstStyle/>
                    <a:p>
                      <a:pPr algn="l" fontAlgn="b"/>
                      <a:r>
                        <a:rPr lang="lt-LT" sz="1800" b="1" u="none" strike="noStrike" dirty="0">
                          <a:effectLst/>
                        </a:rPr>
                        <a:t>Nederlingų sausų pievų-laukymių apleidimas ir apželdinimas mišku</a:t>
                      </a:r>
                      <a:endParaRPr lang="lt-LT" sz="1800" b="1" i="0" u="none" strike="noStrike" dirty="0">
                        <a:solidFill>
                          <a:srgbClr val="000000"/>
                        </a:solidFill>
                        <a:effectLst/>
                        <a:latin typeface="Calibri" panose="020F0502020204030204" pitchFamily="34" charset="0"/>
                      </a:endParaRPr>
                    </a:p>
                  </a:txBody>
                  <a:tcPr marL="6824" marR="6824" marT="6824"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fontAlgn="b"/>
                      <a:r>
                        <a:rPr lang="lt-LT" sz="1800" b="1" u="none" strike="noStrike" dirty="0">
                          <a:solidFill>
                            <a:srgbClr val="FF0000"/>
                          </a:solidFill>
                          <a:effectLst/>
                        </a:rPr>
                        <a:t>15</a:t>
                      </a:r>
                      <a:endParaRPr lang="lt-LT" sz="1800" b="1" i="0" u="none" strike="noStrike" dirty="0">
                        <a:solidFill>
                          <a:srgbClr val="FF0000"/>
                        </a:solidFill>
                        <a:effectLst/>
                        <a:latin typeface="Calibri" panose="020F0502020204030204" pitchFamily="34" charset="0"/>
                      </a:endParaRPr>
                    </a:p>
                  </a:txBody>
                  <a:tcPr marL="6824" marR="6824" marT="6824" marB="0" anchor="ctr">
                    <a:lnL w="28575" cap="flat" cmpd="sng" algn="ctr">
                      <a:solidFill>
                        <a:srgbClr val="FF0000"/>
                      </a:solidFill>
                      <a:prstDash val="solid"/>
                      <a:round/>
                      <a:headEnd type="none" w="med" len="med"/>
                      <a:tailEnd type="none" w="med" len="med"/>
                    </a:lnL>
                  </a:tcPr>
                </a:tc>
                <a:tc>
                  <a:txBody>
                    <a:bodyPr/>
                    <a:lstStyle/>
                    <a:p>
                      <a:pPr algn="ctr" fontAlgn="b"/>
                      <a:r>
                        <a:rPr lang="lt-LT" sz="1800" b="1" i="0" u="none" strike="noStrike" dirty="0">
                          <a:solidFill>
                            <a:srgbClr val="000000"/>
                          </a:solidFill>
                          <a:effectLst/>
                          <a:latin typeface="Calibri" panose="020F0502020204030204" pitchFamily="34" charset="0"/>
                        </a:rPr>
                        <a:t>-</a:t>
                      </a:r>
                    </a:p>
                  </a:txBody>
                  <a:tcPr marL="6824" marR="6824" marT="6824" marB="0" anchor="ctr"/>
                </a:tc>
                <a:tc>
                  <a:txBody>
                    <a:bodyPr/>
                    <a:lstStyle/>
                    <a:p>
                      <a:pPr algn="ctr" fontAlgn="b"/>
                      <a:r>
                        <a:rPr lang="lt-LT" sz="1800" b="1" u="none" strike="noStrike" dirty="0">
                          <a:effectLst/>
                        </a:rPr>
                        <a:t>8</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dirty="0">
                          <a:effectLst/>
                        </a:rPr>
                        <a:t>23</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l" fontAlgn="b"/>
                      <a:r>
                        <a:rPr lang="lt-LT" sz="1600" u="none" strike="noStrike" dirty="0">
                          <a:effectLst/>
                        </a:rPr>
                        <a:t>Stepinis </a:t>
                      </a:r>
                      <a:r>
                        <a:rPr lang="lt-LT" sz="1600" u="none" strike="noStrike" dirty="0" err="1">
                          <a:effectLst/>
                        </a:rPr>
                        <a:t>perlinukas</a:t>
                      </a:r>
                      <a:r>
                        <a:rPr lang="lt-LT" sz="1600" u="none" strike="noStrike" dirty="0">
                          <a:effectLst/>
                        </a:rPr>
                        <a:t>, pietinis </a:t>
                      </a:r>
                      <a:r>
                        <a:rPr lang="lt-LT" sz="1600" u="none" strike="noStrike" dirty="0" err="1">
                          <a:effectLst/>
                        </a:rPr>
                        <a:t>marguolis</a:t>
                      </a:r>
                      <a:r>
                        <a:rPr lang="lt-LT" sz="1600" u="none" strike="noStrike" dirty="0">
                          <a:effectLst/>
                        </a:rPr>
                        <a:t>, šakotasis varpenis</a:t>
                      </a:r>
                      <a:endParaRPr lang="lt-LT" sz="1600" b="0" i="0" u="none" strike="noStrike" dirty="0">
                        <a:solidFill>
                          <a:srgbClr val="000000"/>
                        </a:solidFill>
                        <a:effectLst/>
                        <a:latin typeface="Calibri" panose="020F0502020204030204" pitchFamily="34" charset="0"/>
                      </a:endParaRPr>
                    </a:p>
                  </a:txBody>
                  <a:tcPr marL="6824" marR="6824" marT="6824" marB="0"/>
                </a:tc>
                <a:extLst>
                  <a:ext uri="{0D108BD9-81ED-4DB2-BD59-A6C34878D82A}">
                    <a16:rowId xmlns:a16="http://schemas.microsoft.com/office/drawing/2014/main" val="2610837467"/>
                  </a:ext>
                </a:extLst>
              </a:tr>
              <a:tr h="716101">
                <a:tc>
                  <a:txBody>
                    <a:bodyPr/>
                    <a:lstStyle/>
                    <a:p>
                      <a:pPr algn="l" fontAlgn="b"/>
                      <a:r>
                        <a:rPr lang="lt-LT" sz="1800" b="1" u="none" strike="noStrike" dirty="0">
                          <a:effectLst/>
                        </a:rPr>
                        <a:t>Smėlynų, viržynų, pušynų kirtaviečių užsodinimas, gaisrų stoka</a:t>
                      </a:r>
                      <a:endParaRPr lang="lt-LT" sz="1800" b="1" i="0" u="none" strike="noStrike" dirty="0">
                        <a:solidFill>
                          <a:srgbClr val="000000"/>
                        </a:solidFill>
                        <a:effectLst/>
                        <a:latin typeface="Calibri" panose="020F0502020204030204" pitchFamily="34" charset="0"/>
                      </a:endParaRPr>
                    </a:p>
                  </a:txBody>
                  <a:tcPr marL="6824" marR="6824" marT="6824"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fontAlgn="b"/>
                      <a:r>
                        <a:rPr lang="lt-LT" sz="1800" b="1" u="none" strike="noStrike" dirty="0">
                          <a:solidFill>
                            <a:srgbClr val="FF0000"/>
                          </a:solidFill>
                          <a:effectLst/>
                        </a:rPr>
                        <a:t>13</a:t>
                      </a:r>
                      <a:endParaRPr lang="lt-LT" sz="1800" b="1" i="0" u="none" strike="noStrike" dirty="0">
                        <a:solidFill>
                          <a:srgbClr val="FF0000"/>
                        </a:solidFill>
                        <a:effectLst/>
                        <a:latin typeface="Calibri" panose="020F0502020204030204" pitchFamily="34" charset="0"/>
                      </a:endParaRPr>
                    </a:p>
                  </a:txBody>
                  <a:tcPr marL="6824" marR="6824" marT="6824" marB="0" anchor="ctr">
                    <a:lnL w="28575" cap="flat" cmpd="sng" algn="ctr">
                      <a:solidFill>
                        <a:srgbClr val="FF0000"/>
                      </a:solidFill>
                      <a:prstDash val="solid"/>
                      <a:round/>
                      <a:headEnd type="none" w="med" len="med"/>
                      <a:tailEnd type="none" w="med" len="med"/>
                    </a:lnL>
                  </a:tcPr>
                </a:tc>
                <a:tc>
                  <a:txBody>
                    <a:bodyPr/>
                    <a:lstStyle/>
                    <a:p>
                      <a:pPr algn="ctr" fontAlgn="b"/>
                      <a:r>
                        <a:rPr lang="lt-LT" sz="1800" b="1" u="none" strike="noStrike" dirty="0">
                          <a:effectLst/>
                        </a:rPr>
                        <a:t>1</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a:effectLst/>
                        </a:rPr>
                        <a:t>6</a:t>
                      </a:r>
                      <a:endParaRPr lang="lt-LT" sz="1800" b="1"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a:effectLst/>
                        </a:rPr>
                        <a:t>20</a:t>
                      </a:r>
                      <a:endParaRPr lang="lt-LT" sz="1800" b="1" i="0" u="none" strike="noStrike">
                        <a:solidFill>
                          <a:srgbClr val="000000"/>
                        </a:solidFill>
                        <a:effectLst/>
                        <a:latin typeface="Calibri" panose="020F0502020204030204" pitchFamily="34" charset="0"/>
                      </a:endParaRPr>
                    </a:p>
                  </a:txBody>
                  <a:tcPr marL="6824" marR="6824" marT="6824" marB="0" anchor="ctr"/>
                </a:tc>
                <a:tc>
                  <a:txBody>
                    <a:bodyPr/>
                    <a:lstStyle/>
                    <a:p>
                      <a:pPr algn="l" fontAlgn="b"/>
                      <a:r>
                        <a:rPr lang="lt-LT" sz="1600" u="none" strike="noStrike" dirty="0">
                          <a:effectLst/>
                        </a:rPr>
                        <a:t>Margasis </a:t>
                      </a:r>
                      <a:r>
                        <a:rPr lang="lt-LT" sz="1600" u="none" strike="noStrike" dirty="0" err="1">
                          <a:effectLst/>
                        </a:rPr>
                        <a:t>tarkšlys</a:t>
                      </a:r>
                      <a:r>
                        <a:rPr lang="lt-LT" sz="1600" u="none" strike="noStrike" dirty="0">
                          <a:effectLst/>
                        </a:rPr>
                        <a:t>, raukšlėtoji </a:t>
                      </a:r>
                      <a:r>
                        <a:rPr lang="lt-LT" sz="1600" u="none" strike="noStrike" dirty="0" err="1">
                          <a:effectLst/>
                        </a:rPr>
                        <a:t>smėliabitė</a:t>
                      </a:r>
                      <a:r>
                        <a:rPr lang="lt-LT" sz="1600" u="none" strike="noStrike" dirty="0">
                          <a:effectLst/>
                        </a:rPr>
                        <a:t>, juodasis satyras, smiltyninis </a:t>
                      </a:r>
                      <a:r>
                        <a:rPr lang="lt-LT" sz="1600" u="none" strike="noStrike" dirty="0" err="1">
                          <a:effectLst/>
                        </a:rPr>
                        <a:t>laibenis</a:t>
                      </a:r>
                      <a:endParaRPr lang="lt-LT" sz="1600" b="0" i="0" u="none" strike="noStrike" dirty="0">
                        <a:solidFill>
                          <a:srgbClr val="000000"/>
                        </a:solidFill>
                        <a:effectLst/>
                        <a:latin typeface="Calibri" panose="020F0502020204030204" pitchFamily="34" charset="0"/>
                      </a:endParaRPr>
                    </a:p>
                  </a:txBody>
                  <a:tcPr marL="6824" marR="6824" marT="6824" marB="0"/>
                </a:tc>
                <a:extLst>
                  <a:ext uri="{0D108BD9-81ED-4DB2-BD59-A6C34878D82A}">
                    <a16:rowId xmlns:a16="http://schemas.microsoft.com/office/drawing/2014/main" val="1885295488"/>
                  </a:ext>
                </a:extLst>
              </a:tr>
              <a:tr h="911821">
                <a:tc>
                  <a:txBody>
                    <a:bodyPr/>
                    <a:lstStyle/>
                    <a:p>
                      <a:pPr algn="l" fontAlgn="b"/>
                      <a:r>
                        <a:rPr lang="lt-LT" sz="1800" b="1" u="none" strike="noStrike" dirty="0">
                          <a:effectLst/>
                        </a:rPr>
                        <a:t>Derlingesnių </a:t>
                      </a:r>
                      <a:r>
                        <a:rPr lang="lt-LT" sz="1800" b="1" u="none" strike="noStrike" dirty="0" err="1">
                          <a:effectLst/>
                        </a:rPr>
                        <a:t>miškapievių</a:t>
                      </a:r>
                      <a:r>
                        <a:rPr lang="lt-LT" sz="1800" b="1" u="none" strike="noStrike" dirty="0">
                          <a:effectLst/>
                        </a:rPr>
                        <a:t> nebeganymas, apželdinimas, medyno sutankėjimas</a:t>
                      </a:r>
                      <a:endParaRPr lang="lt-LT" sz="1800" b="1" i="0" u="none" strike="noStrike" dirty="0">
                        <a:solidFill>
                          <a:srgbClr val="000000"/>
                        </a:solidFill>
                        <a:effectLst/>
                        <a:latin typeface="Calibri" panose="020F0502020204030204" pitchFamily="34" charset="0"/>
                      </a:endParaRPr>
                    </a:p>
                  </a:txBody>
                  <a:tcPr marL="6824" marR="6824" marT="6824" marB="0" anchor="ctr">
                    <a:lnT w="28575" cap="flat" cmpd="sng" algn="ctr">
                      <a:solidFill>
                        <a:srgbClr val="FF0000"/>
                      </a:solidFill>
                      <a:prstDash val="solid"/>
                      <a:round/>
                      <a:headEnd type="none" w="med" len="med"/>
                      <a:tailEnd type="none" w="med" len="med"/>
                    </a:lnT>
                  </a:tcPr>
                </a:tc>
                <a:tc>
                  <a:txBody>
                    <a:bodyPr/>
                    <a:lstStyle/>
                    <a:p>
                      <a:pPr algn="ctr" fontAlgn="b"/>
                      <a:r>
                        <a:rPr lang="lt-LT" sz="1800" b="1" u="none" strike="noStrike" dirty="0">
                          <a:effectLst/>
                        </a:rPr>
                        <a:t>3</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i="0" u="none" strike="noStrike" dirty="0">
                          <a:solidFill>
                            <a:srgbClr val="000000"/>
                          </a:solidFill>
                          <a:effectLst/>
                          <a:latin typeface="Calibri" panose="020F0502020204030204" pitchFamily="34" charset="0"/>
                        </a:rPr>
                        <a:t>-</a:t>
                      </a:r>
                    </a:p>
                  </a:txBody>
                  <a:tcPr marL="6824" marR="6824" marT="6824" marB="0" anchor="ctr"/>
                </a:tc>
                <a:tc>
                  <a:txBody>
                    <a:bodyPr/>
                    <a:lstStyle/>
                    <a:p>
                      <a:pPr algn="ctr" fontAlgn="b"/>
                      <a:r>
                        <a:rPr lang="lt-LT" sz="1800" b="1" u="none" strike="noStrike" dirty="0">
                          <a:solidFill>
                            <a:srgbClr val="FF0000"/>
                          </a:solidFill>
                          <a:effectLst/>
                        </a:rPr>
                        <a:t>16</a:t>
                      </a:r>
                      <a:endParaRPr lang="lt-LT" sz="1800" b="1" i="0" u="none" strike="noStrike" dirty="0">
                        <a:solidFill>
                          <a:srgbClr val="FF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a:effectLst/>
                        </a:rPr>
                        <a:t>19</a:t>
                      </a:r>
                      <a:endParaRPr lang="lt-LT" sz="1800" b="1" i="0" u="none" strike="noStrike">
                        <a:solidFill>
                          <a:srgbClr val="000000"/>
                        </a:solidFill>
                        <a:effectLst/>
                        <a:latin typeface="Calibri" panose="020F0502020204030204" pitchFamily="34" charset="0"/>
                      </a:endParaRPr>
                    </a:p>
                  </a:txBody>
                  <a:tcPr marL="6824" marR="6824" marT="6824" marB="0" anchor="ctr"/>
                </a:tc>
                <a:tc>
                  <a:txBody>
                    <a:bodyPr/>
                    <a:lstStyle/>
                    <a:p>
                      <a:pPr algn="l" fontAlgn="b"/>
                      <a:r>
                        <a:rPr lang="lt-LT" sz="1600" u="none" strike="noStrike" dirty="0">
                          <a:effectLst/>
                        </a:rPr>
                        <a:t>Rudakis </a:t>
                      </a:r>
                      <a:r>
                        <a:rPr lang="lt-LT" sz="1600" u="none" strike="noStrike" dirty="0" err="1">
                          <a:effectLst/>
                        </a:rPr>
                        <a:t>satyriukas</a:t>
                      </a:r>
                      <a:r>
                        <a:rPr lang="lt-LT" sz="1600" u="none" strike="noStrike" dirty="0">
                          <a:effectLst/>
                        </a:rPr>
                        <a:t>, puošnusis gvazdikas, raudonasis garbenis, </a:t>
                      </a:r>
                      <a:r>
                        <a:rPr lang="lt-LT" sz="1600" u="none" strike="noStrike" dirty="0" err="1">
                          <a:effectLst/>
                        </a:rPr>
                        <a:t>ilgagalvis</a:t>
                      </a:r>
                      <a:r>
                        <a:rPr lang="lt-LT" sz="1600" u="none" strike="noStrike" dirty="0">
                          <a:effectLst/>
                        </a:rPr>
                        <a:t> dobilas</a:t>
                      </a:r>
                      <a:endParaRPr lang="lt-LT" sz="1600" b="0" i="0" u="none" strike="noStrike" dirty="0">
                        <a:solidFill>
                          <a:srgbClr val="000000"/>
                        </a:solidFill>
                        <a:effectLst/>
                        <a:latin typeface="Calibri" panose="020F0502020204030204" pitchFamily="34" charset="0"/>
                      </a:endParaRPr>
                    </a:p>
                  </a:txBody>
                  <a:tcPr marL="6824" marR="6824" marT="6824" marB="0"/>
                </a:tc>
                <a:extLst>
                  <a:ext uri="{0D108BD9-81ED-4DB2-BD59-A6C34878D82A}">
                    <a16:rowId xmlns:a16="http://schemas.microsoft.com/office/drawing/2014/main" val="1958918274"/>
                  </a:ext>
                </a:extLst>
              </a:tr>
              <a:tr h="827466">
                <a:tc>
                  <a:txBody>
                    <a:bodyPr/>
                    <a:lstStyle/>
                    <a:p>
                      <a:pPr algn="l" fontAlgn="b"/>
                      <a:r>
                        <a:rPr lang="lt-LT" sz="1800" b="1" u="none" strike="noStrike" dirty="0">
                          <a:effectLst/>
                        </a:rPr>
                        <a:t>Senų medynų kirtimas, senų medžių ir negyvos medienos šalinimas</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a:effectLst/>
                        </a:rPr>
                        <a:t>8</a:t>
                      </a:r>
                      <a:endParaRPr lang="lt-LT" sz="1800" b="1"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dirty="0">
                          <a:solidFill>
                            <a:srgbClr val="FF0000"/>
                          </a:solidFill>
                          <a:effectLst/>
                        </a:rPr>
                        <a:t>5</a:t>
                      </a:r>
                      <a:endParaRPr lang="lt-LT" sz="1800" b="1" i="0" u="none" strike="noStrike" dirty="0">
                        <a:solidFill>
                          <a:srgbClr val="FF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dirty="0">
                          <a:effectLst/>
                        </a:rPr>
                        <a:t>4</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dirty="0">
                          <a:effectLst/>
                        </a:rPr>
                        <a:t>17</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l" fontAlgn="b"/>
                      <a:r>
                        <a:rPr lang="lt-LT" sz="1600" u="none" strike="noStrike" dirty="0">
                          <a:effectLst/>
                        </a:rPr>
                        <a:t>Didysis spragšis, tįsioji </a:t>
                      </a:r>
                      <a:r>
                        <a:rPr lang="lt-LT" sz="1600" u="none" strike="noStrike" dirty="0" err="1">
                          <a:effectLst/>
                        </a:rPr>
                        <a:t>frulanija</a:t>
                      </a:r>
                      <a:r>
                        <a:rPr lang="lt-LT" sz="1600" u="none" strike="noStrike" dirty="0">
                          <a:effectLst/>
                        </a:rPr>
                        <a:t>,  belapė </a:t>
                      </a:r>
                      <a:r>
                        <a:rPr lang="lt-LT" sz="1600" u="none" strike="noStrike" dirty="0" err="1">
                          <a:effectLst/>
                        </a:rPr>
                        <a:t>antbarzdė</a:t>
                      </a:r>
                      <a:r>
                        <a:rPr lang="lt-LT" sz="1600" u="none" strike="noStrike" dirty="0">
                          <a:effectLst/>
                        </a:rPr>
                        <a:t>, svogūninė kartenė</a:t>
                      </a:r>
                      <a:endParaRPr lang="lt-LT" sz="1600" b="0" i="0" u="none" strike="noStrike" dirty="0">
                        <a:solidFill>
                          <a:srgbClr val="000000"/>
                        </a:solidFill>
                        <a:effectLst/>
                        <a:latin typeface="Calibri" panose="020F0502020204030204" pitchFamily="34" charset="0"/>
                      </a:endParaRPr>
                    </a:p>
                  </a:txBody>
                  <a:tcPr marL="6824" marR="6824" marT="6824" marB="0"/>
                </a:tc>
                <a:extLst>
                  <a:ext uri="{0D108BD9-81ED-4DB2-BD59-A6C34878D82A}">
                    <a16:rowId xmlns:a16="http://schemas.microsoft.com/office/drawing/2014/main" val="18145082"/>
                  </a:ext>
                </a:extLst>
              </a:tr>
              <a:tr h="461896">
                <a:tc>
                  <a:txBody>
                    <a:bodyPr/>
                    <a:lstStyle/>
                    <a:p>
                      <a:pPr algn="l" fontAlgn="b"/>
                      <a:r>
                        <a:rPr lang="lt-LT" sz="1800" b="1" u="none" strike="noStrike" dirty="0">
                          <a:effectLst/>
                        </a:rPr>
                        <a:t>Pelkėtų miškų sausinimas</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a:effectLst/>
                        </a:rPr>
                        <a:t>1</a:t>
                      </a:r>
                      <a:endParaRPr lang="lt-LT" sz="1800" b="1"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a:effectLst/>
                        </a:rPr>
                        <a:t>3</a:t>
                      </a:r>
                      <a:endParaRPr lang="lt-LT" sz="1800" b="1"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dirty="0">
                          <a:effectLst/>
                        </a:rPr>
                        <a:t>2</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dirty="0">
                          <a:effectLst/>
                        </a:rPr>
                        <a:t>6</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l" fontAlgn="b"/>
                      <a:r>
                        <a:rPr lang="lt-LT" sz="1600" u="none" strike="noStrike" dirty="0" err="1">
                          <a:effectLst/>
                        </a:rPr>
                        <a:t>Vulfo</a:t>
                      </a:r>
                      <a:r>
                        <a:rPr lang="lt-LT" sz="1600" u="none" strike="noStrike" dirty="0">
                          <a:effectLst/>
                        </a:rPr>
                        <a:t> kiminas, </a:t>
                      </a:r>
                      <a:r>
                        <a:rPr lang="lt-LT" sz="1600" u="none" strike="noStrike" dirty="0" err="1">
                          <a:effectLst/>
                        </a:rPr>
                        <a:t>raistinė</a:t>
                      </a:r>
                      <a:r>
                        <a:rPr lang="lt-LT" sz="1600" u="none" strike="noStrike" dirty="0">
                          <a:effectLst/>
                        </a:rPr>
                        <a:t> viksva</a:t>
                      </a:r>
                      <a:endParaRPr lang="lt-LT" sz="1600" b="0" i="0" u="none" strike="noStrike" dirty="0">
                        <a:solidFill>
                          <a:srgbClr val="000000"/>
                        </a:solidFill>
                        <a:effectLst/>
                        <a:latin typeface="Calibri" panose="020F0502020204030204" pitchFamily="34" charset="0"/>
                      </a:endParaRPr>
                    </a:p>
                  </a:txBody>
                  <a:tcPr marL="6824" marR="6824" marT="6824" marB="0"/>
                </a:tc>
                <a:extLst>
                  <a:ext uri="{0D108BD9-81ED-4DB2-BD59-A6C34878D82A}">
                    <a16:rowId xmlns:a16="http://schemas.microsoft.com/office/drawing/2014/main" val="77089506"/>
                  </a:ext>
                </a:extLst>
              </a:tr>
              <a:tr h="276117">
                <a:tc>
                  <a:txBody>
                    <a:bodyPr/>
                    <a:lstStyle/>
                    <a:p>
                      <a:pPr algn="l" fontAlgn="b"/>
                      <a:r>
                        <a:rPr lang="lt-LT" sz="1800" b="1" u="none" strike="noStrike" dirty="0">
                          <a:effectLst/>
                        </a:rPr>
                        <a:t>Kitos priežastys</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endParaRPr lang="lt-LT" sz="1800" b="1"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a:effectLst/>
                        </a:rPr>
                        <a:t>2</a:t>
                      </a:r>
                      <a:endParaRPr lang="lt-LT" sz="1800" b="1"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dirty="0">
                          <a:effectLst/>
                        </a:rPr>
                        <a:t>2</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dirty="0">
                          <a:effectLst/>
                        </a:rPr>
                        <a:t>4</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l" fontAlgn="b"/>
                      <a:r>
                        <a:rPr lang="lt-LT" sz="1600" u="none" strike="noStrike" dirty="0">
                          <a:effectLst/>
                        </a:rPr>
                        <a:t>Laiboji </a:t>
                      </a:r>
                      <a:r>
                        <a:rPr lang="lt-LT" sz="1600" u="none" strike="noStrike" dirty="0" err="1">
                          <a:effectLst/>
                        </a:rPr>
                        <a:t>vyrskydė</a:t>
                      </a:r>
                      <a:endParaRPr lang="lt-LT" sz="1600" b="0" i="0" u="none" strike="noStrike" dirty="0">
                        <a:solidFill>
                          <a:srgbClr val="000000"/>
                        </a:solidFill>
                        <a:effectLst/>
                        <a:latin typeface="Calibri" panose="020F0502020204030204" pitchFamily="34" charset="0"/>
                      </a:endParaRPr>
                    </a:p>
                  </a:txBody>
                  <a:tcPr marL="6824" marR="6824" marT="6824" marB="0"/>
                </a:tc>
                <a:extLst>
                  <a:ext uri="{0D108BD9-81ED-4DB2-BD59-A6C34878D82A}">
                    <a16:rowId xmlns:a16="http://schemas.microsoft.com/office/drawing/2014/main" val="1609649131"/>
                  </a:ext>
                </a:extLst>
              </a:tr>
              <a:tr h="276117">
                <a:tc>
                  <a:txBody>
                    <a:bodyPr/>
                    <a:lstStyle/>
                    <a:p>
                      <a:pPr algn="r" fontAlgn="b"/>
                      <a:r>
                        <a:rPr lang="lt-LT" sz="1800" b="1" u="none" strike="noStrike" dirty="0">
                          <a:effectLst/>
                        </a:rPr>
                        <a:t>Miškuose iš viso</a:t>
                      </a:r>
                      <a:endParaRPr lang="lt-LT" sz="1800" b="1" i="0" u="none" strike="noStrike" dirty="0">
                        <a:solidFill>
                          <a:srgbClr val="000000"/>
                        </a:solidFill>
                        <a:effectLst/>
                        <a:latin typeface="Calibri" panose="020F0502020204030204" pitchFamily="34" charset="0"/>
                      </a:endParaRPr>
                    </a:p>
                  </a:txBody>
                  <a:tcPr marL="6824" marR="6824" marT="6824" marB="0" anchor="b"/>
                </a:tc>
                <a:tc>
                  <a:txBody>
                    <a:bodyPr/>
                    <a:lstStyle/>
                    <a:p>
                      <a:pPr algn="ctr" fontAlgn="b"/>
                      <a:r>
                        <a:rPr lang="lt-LT" sz="1800" b="1" u="none" strike="noStrike">
                          <a:effectLst/>
                        </a:rPr>
                        <a:t>40</a:t>
                      </a:r>
                      <a:endParaRPr lang="lt-LT" sz="1800" b="1"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a:effectLst/>
                        </a:rPr>
                        <a:t>11</a:t>
                      </a:r>
                      <a:endParaRPr lang="lt-LT" sz="1800" b="1"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dirty="0">
                          <a:effectLst/>
                        </a:rPr>
                        <a:t>38</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dirty="0">
                          <a:effectLst/>
                        </a:rPr>
                        <a:t>89</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l" fontAlgn="b"/>
                      <a:endParaRPr lang="lt-LT" sz="1600" b="0" i="0" u="none" strike="noStrike" dirty="0">
                        <a:solidFill>
                          <a:srgbClr val="000000"/>
                        </a:solidFill>
                        <a:effectLst/>
                        <a:latin typeface="Calibri" panose="020F0502020204030204" pitchFamily="34" charset="0"/>
                      </a:endParaRPr>
                    </a:p>
                  </a:txBody>
                  <a:tcPr marL="6824" marR="6824" marT="6824" marB="0" anchor="b"/>
                </a:tc>
                <a:extLst>
                  <a:ext uri="{0D108BD9-81ED-4DB2-BD59-A6C34878D82A}">
                    <a16:rowId xmlns:a16="http://schemas.microsoft.com/office/drawing/2014/main" val="1146143432"/>
                  </a:ext>
                </a:extLst>
              </a:tr>
              <a:tr h="276117">
                <a:tc>
                  <a:txBody>
                    <a:bodyPr/>
                    <a:lstStyle/>
                    <a:p>
                      <a:pPr algn="r" fontAlgn="b"/>
                      <a:r>
                        <a:rPr lang="lt-LT" sz="1800" b="1" u="none" strike="noStrike" dirty="0" err="1">
                          <a:effectLst/>
                        </a:rPr>
                        <a:t>LRK</a:t>
                      </a:r>
                      <a:r>
                        <a:rPr lang="lt-LT" sz="1800" b="1" u="none" strike="noStrike" dirty="0">
                          <a:effectLst/>
                        </a:rPr>
                        <a:t> iš viso </a:t>
                      </a:r>
                      <a:endParaRPr lang="lt-LT" sz="1800" b="1" i="0" u="none" strike="noStrike" dirty="0">
                        <a:solidFill>
                          <a:srgbClr val="000000"/>
                        </a:solidFill>
                        <a:effectLst/>
                        <a:latin typeface="Calibri" panose="020F0502020204030204" pitchFamily="34" charset="0"/>
                      </a:endParaRPr>
                    </a:p>
                  </a:txBody>
                  <a:tcPr marL="6824" marR="6824" marT="6824" marB="0" anchor="b"/>
                </a:tc>
                <a:tc>
                  <a:txBody>
                    <a:bodyPr/>
                    <a:lstStyle/>
                    <a:p>
                      <a:pPr algn="ctr" fontAlgn="b"/>
                      <a:r>
                        <a:rPr lang="lt-LT" sz="1800" b="1" u="none" strike="noStrike">
                          <a:effectLst/>
                        </a:rPr>
                        <a:t>54</a:t>
                      </a:r>
                      <a:endParaRPr lang="lt-LT" sz="1800" b="1"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a:effectLst/>
                        </a:rPr>
                        <a:t>22</a:t>
                      </a:r>
                      <a:endParaRPr lang="lt-LT" sz="1800" b="1"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u="none" strike="noStrike" dirty="0">
                          <a:effectLst/>
                        </a:rPr>
                        <a:t>89</a:t>
                      </a:r>
                      <a:endParaRPr lang="lt-LT" sz="1800" b="1"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b"/>
                      <a:r>
                        <a:rPr lang="lt-LT" sz="1800" b="1" i="0" u="none" strike="noStrike" dirty="0">
                          <a:solidFill>
                            <a:srgbClr val="000000"/>
                          </a:solidFill>
                          <a:effectLst/>
                          <a:latin typeface="Calibri" panose="020F0502020204030204" pitchFamily="34" charset="0"/>
                        </a:rPr>
                        <a:t>165</a:t>
                      </a:r>
                    </a:p>
                  </a:txBody>
                  <a:tcPr marL="6824" marR="6824" marT="6824" marB="0" anchor="ctr"/>
                </a:tc>
                <a:tc>
                  <a:txBody>
                    <a:bodyPr/>
                    <a:lstStyle/>
                    <a:p>
                      <a:pPr algn="l" fontAlgn="b"/>
                      <a:endParaRPr lang="lt-LT" sz="1600" b="0" i="0" u="none" strike="noStrike" dirty="0">
                        <a:solidFill>
                          <a:srgbClr val="000000"/>
                        </a:solidFill>
                        <a:effectLst/>
                        <a:latin typeface="Calibri" panose="020F0502020204030204" pitchFamily="34" charset="0"/>
                      </a:endParaRPr>
                    </a:p>
                  </a:txBody>
                  <a:tcPr marL="6824" marR="6824" marT="6824" marB="0" anchor="b"/>
                </a:tc>
                <a:extLst>
                  <a:ext uri="{0D108BD9-81ED-4DB2-BD59-A6C34878D82A}">
                    <a16:rowId xmlns:a16="http://schemas.microsoft.com/office/drawing/2014/main" val="2173714351"/>
                  </a:ext>
                </a:extLst>
              </a:tr>
            </a:tbl>
          </a:graphicData>
        </a:graphic>
      </p:graphicFrame>
      <p:sp>
        <p:nvSpPr>
          <p:cNvPr id="4" name="Skaidrės numerio vietos rezervavimo ženklas 3">
            <a:extLst>
              <a:ext uri="{FF2B5EF4-FFF2-40B4-BE49-F238E27FC236}">
                <a16:creationId xmlns:a16="http://schemas.microsoft.com/office/drawing/2014/main" id="{20AB7A29-8A0A-474E-BDBC-BA2199AFEB25}"/>
              </a:ext>
            </a:extLst>
          </p:cNvPr>
          <p:cNvSpPr>
            <a:spLocks noGrp="1"/>
          </p:cNvSpPr>
          <p:nvPr>
            <p:ph type="sldNum" sz="quarter" idx="12"/>
          </p:nvPr>
        </p:nvSpPr>
        <p:spPr/>
        <p:txBody>
          <a:bodyPr/>
          <a:lstStyle/>
          <a:p>
            <a:fld id="{A9A3D815-CFB3-4D9E-B9F6-05888D063E4E}" type="slidenum">
              <a:rPr lang="lt-LT" smtClean="0"/>
              <a:t>12</a:t>
            </a:fld>
            <a:endParaRPr lang="lt-LT"/>
          </a:p>
        </p:txBody>
      </p:sp>
    </p:spTree>
    <p:extLst>
      <p:ext uri="{BB962C8B-B14F-4D97-AF65-F5344CB8AC3E}">
        <p14:creationId xmlns:p14="http://schemas.microsoft.com/office/powerpoint/2010/main" val="208192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1818B-047A-4626-80FC-6944A899A6D6}"/>
              </a:ext>
            </a:extLst>
          </p:cNvPr>
          <p:cNvSpPr>
            <a:spLocks noGrp="1"/>
          </p:cNvSpPr>
          <p:nvPr>
            <p:ph type="title"/>
          </p:nvPr>
        </p:nvSpPr>
        <p:spPr>
          <a:xfrm>
            <a:off x="838200" y="560636"/>
            <a:ext cx="10515600" cy="811763"/>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lt-LT" sz="2800" i="0" u="none" strike="noStrike" kern="1200" cap="none" spc="30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EB SVARBOS NATŪRALIŲ MIŠKŲ  BUVEINIŲ APSAUGOS </a:t>
            </a:r>
            <a:br>
              <a:rPr kumimoji="0" lang="lt-LT" sz="2800" i="0" u="none" strike="noStrike" kern="1200" cap="none" spc="30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lt-LT" sz="2800" i="0" u="none" strike="noStrike" kern="1200" cap="none" spc="30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„NATURA 2000“ TINKLE STATISTIKA (2021-06-07)</a:t>
            </a:r>
            <a:br>
              <a:rPr kumimoji="0" lang="lt-LT" sz="2800" i="0" u="none" strike="noStrike" kern="1200" cap="none" spc="30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lt-LT" sz="2800" dirty="0">
              <a:latin typeface="Times New Roman" panose="02020603050405020304" pitchFamily="18"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A1F59F39-B0E5-4ED5-B09F-C59666C0185A}"/>
              </a:ext>
            </a:extLst>
          </p:cNvPr>
          <p:cNvGraphicFramePr>
            <a:graphicFrameLocks noGrp="1"/>
          </p:cNvGraphicFramePr>
          <p:nvPr>
            <p:ph idx="1"/>
            <p:extLst>
              <p:ext uri="{D42A27DB-BD31-4B8C-83A1-F6EECF244321}">
                <p14:modId xmlns:p14="http://schemas.microsoft.com/office/powerpoint/2010/main" val="2558395074"/>
              </p:ext>
            </p:extLst>
          </p:nvPr>
        </p:nvGraphicFramePr>
        <p:xfrm>
          <a:off x="727788" y="1372399"/>
          <a:ext cx="10075503" cy="5322006"/>
        </p:xfrm>
        <a:graphic>
          <a:graphicData uri="http://schemas.openxmlformats.org/drawingml/2006/table">
            <a:tbl>
              <a:tblPr/>
              <a:tblGrid>
                <a:gridCol w="2467063">
                  <a:extLst>
                    <a:ext uri="{9D8B030D-6E8A-4147-A177-3AD203B41FA5}">
                      <a16:colId xmlns:a16="http://schemas.microsoft.com/office/drawing/2014/main" val="2915046159"/>
                    </a:ext>
                  </a:extLst>
                </a:gridCol>
                <a:gridCol w="686684">
                  <a:extLst>
                    <a:ext uri="{9D8B030D-6E8A-4147-A177-3AD203B41FA5}">
                      <a16:colId xmlns:a16="http://schemas.microsoft.com/office/drawing/2014/main" val="2401966696"/>
                    </a:ext>
                  </a:extLst>
                </a:gridCol>
                <a:gridCol w="849085">
                  <a:extLst>
                    <a:ext uri="{9D8B030D-6E8A-4147-A177-3AD203B41FA5}">
                      <a16:colId xmlns:a16="http://schemas.microsoft.com/office/drawing/2014/main" val="1762891499"/>
                    </a:ext>
                  </a:extLst>
                </a:gridCol>
                <a:gridCol w="933062">
                  <a:extLst>
                    <a:ext uri="{9D8B030D-6E8A-4147-A177-3AD203B41FA5}">
                      <a16:colId xmlns:a16="http://schemas.microsoft.com/office/drawing/2014/main" val="256235307"/>
                    </a:ext>
                  </a:extLst>
                </a:gridCol>
                <a:gridCol w="1091671">
                  <a:extLst>
                    <a:ext uri="{9D8B030D-6E8A-4147-A177-3AD203B41FA5}">
                      <a16:colId xmlns:a16="http://schemas.microsoft.com/office/drawing/2014/main" val="1866101759"/>
                    </a:ext>
                  </a:extLst>
                </a:gridCol>
                <a:gridCol w="887018">
                  <a:extLst>
                    <a:ext uri="{9D8B030D-6E8A-4147-A177-3AD203B41FA5}">
                      <a16:colId xmlns:a16="http://schemas.microsoft.com/office/drawing/2014/main" val="2674334647"/>
                    </a:ext>
                  </a:extLst>
                </a:gridCol>
                <a:gridCol w="744970">
                  <a:extLst>
                    <a:ext uri="{9D8B030D-6E8A-4147-A177-3AD203B41FA5}">
                      <a16:colId xmlns:a16="http://schemas.microsoft.com/office/drawing/2014/main" val="1215366270"/>
                    </a:ext>
                  </a:extLst>
                </a:gridCol>
                <a:gridCol w="1207975">
                  <a:extLst>
                    <a:ext uri="{9D8B030D-6E8A-4147-A177-3AD203B41FA5}">
                      <a16:colId xmlns:a16="http://schemas.microsoft.com/office/drawing/2014/main" val="1409098676"/>
                    </a:ext>
                  </a:extLst>
                </a:gridCol>
                <a:gridCol w="1207975">
                  <a:extLst>
                    <a:ext uri="{9D8B030D-6E8A-4147-A177-3AD203B41FA5}">
                      <a16:colId xmlns:a16="http://schemas.microsoft.com/office/drawing/2014/main" val="2788918023"/>
                    </a:ext>
                  </a:extLst>
                </a:gridCol>
              </a:tblGrid>
              <a:tr h="1567190">
                <a:tc>
                  <a:txBody>
                    <a:bodyPr/>
                    <a:lstStyle/>
                    <a:p>
                      <a:pPr algn="l" fontAlgn="t"/>
                      <a:r>
                        <a:rPr lang="lt-LT" sz="1400" b="1" i="0" u="none" strike="noStrike" dirty="0">
                          <a:solidFill>
                            <a:srgbClr val="000000"/>
                          </a:solidFill>
                          <a:effectLst/>
                          <a:latin typeface="Calibri" panose="020F0502020204030204" pitchFamily="34" charset="0"/>
                        </a:rPr>
                        <a:t>Buveinės tipas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lt-LT" sz="1400" b="1" i="0" u="none" strike="noStrike">
                          <a:solidFill>
                            <a:srgbClr val="000000"/>
                          </a:solidFill>
                          <a:effectLst/>
                          <a:latin typeface="Calibri" panose="020F0502020204030204" pitchFamily="34" charset="0"/>
                        </a:rPr>
                        <a:t>Buveinės kodas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s-ES" sz="1400" b="1" i="0" u="none" strike="noStrike" dirty="0" err="1">
                          <a:solidFill>
                            <a:srgbClr val="000000"/>
                          </a:solidFill>
                          <a:effectLst/>
                          <a:latin typeface="Calibri" panose="020F0502020204030204" pitchFamily="34" charset="0"/>
                        </a:rPr>
                        <a:t>Bendras</a:t>
                      </a:r>
                      <a:r>
                        <a:rPr lang="es-ES" sz="1400" b="1" i="0" u="none" strike="noStrike" dirty="0">
                          <a:solidFill>
                            <a:srgbClr val="000000"/>
                          </a:solidFill>
                          <a:effectLst/>
                          <a:latin typeface="Calibri" panose="020F0502020204030204" pitchFamily="34" charset="0"/>
                        </a:rPr>
                        <a:t> </a:t>
                      </a:r>
                      <a:r>
                        <a:rPr lang="es-ES" sz="1400" b="1" i="0" u="none" strike="noStrike" dirty="0" err="1">
                          <a:solidFill>
                            <a:srgbClr val="000000"/>
                          </a:solidFill>
                          <a:effectLst/>
                          <a:latin typeface="Calibri" panose="020F0502020204030204" pitchFamily="34" charset="0"/>
                        </a:rPr>
                        <a:t>plotas</a:t>
                      </a:r>
                      <a:r>
                        <a:rPr lang="es-ES" sz="1400" b="1" i="0" u="none" strike="noStrike" dirty="0">
                          <a:solidFill>
                            <a:srgbClr val="000000"/>
                          </a:solidFill>
                          <a:effectLst/>
                          <a:latin typeface="Calibri" panose="020F0502020204030204" pitchFamily="34" charset="0"/>
                        </a:rPr>
                        <a:t> </a:t>
                      </a:r>
                      <a:r>
                        <a:rPr lang="es-ES" sz="1400" b="1" i="0" u="none" strike="noStrike" dirty="0" err="1">
                          <a:solidFill>
                            <a:srgbClr val="000000"/>
                          </a:solidFill>
                          <a:effectLst/>
                          <a:latin typeface="Calibri" panose="020F0502020204030204" pitchFamily="34" charset="0"/>
                        </a:rPr>
                        <a:t>šalyje</a:t>
                      </a:r>
                      <a:r>
                        <a:rPr lang="es-ES" sz="1400" b="1" i="0" u="none" strike="noStrike" dirty="0">
                          <a:solidFill>
                            <a:srgbClr val="000000"/>
                          </a:solidFill>
                          <a:effectLst/>
                          <a:latin typeface="Calibri" panose="020F0502020204030204" pitchFamily="34" charset="0"/>
                        </a:rPr>
                        <a:t>, ha (</a:t>
                      </a:r>
                      <a:r>
                        <a:rPr lang="es-ES" sz="1400" b="1" i="0" u="none" strike="noStrike" dirty="0" err="1">
                          <a:solidFill>
                            <a:srgbClr val="000000"/>
                          </a:solidFill>
                          <a:effectLst/>
                          <a:latin typeface="Calibri" panose="020F0502020204030204" pitchFamily="34" charset="0"/>
                        </a:rPr>
                        <a:t>pagal</a:t>
                      </a:r>
                      <a:r>
                        <a:rPr lang="es-ES" sz="1400" b="1" i="0" u="none" strike="noStrike" dirty="0">
                          <a:solidFill>
                            <a:srgbClr val="000000"/>
                          </a:solidFill>
                          <a:effectLst/>
                          <a:latin typeface="Calibri" panose="020F0502020204030204" pitchFamily="34" charset="0"/>
                        </a:rPr>
                        <a:t> BIGIS)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lt-LT" sz="1400" b="1" i="0" u="none" strike="noStrike" dirty="0">
                          <a:solidFill>
                            <a:srgbClr val="000000"/>
                          </a:solidFill>
                          <a:effectLst/>
                          <a:latin typeface="Calibri" panose="020F0502020204030204" pitchFamily="34" charset="0"/>
                        </a:rPr>
                        <a:t>Apsaugotas tinkle plotas, ha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lt-LT" sz="1400" b="1" i="0" u="none" strike="noStrike">
                          <a:solidFill>
                            <a:srgbClr val="000000"/>
                          </a:solidFill>
                          <a:effectLst/>
                          <a:latin typeface="Calibri" panose="020F0502020204030204" pitchFamily="34" charset="0"/>
                        </a:rPr>
                        <a:t>Apsaugos tinkle tikslas (20/60 taisyklė) nuo bendro (BIGIS duomenimis) ploto šalyje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lt-LT" sz="1400" b="1" i="0" u="none" strike="noStrike">
                          <a:solidFill>
                            <a:srgbClr val="000000"/>
                          </a:solidFill>
                          <a:effectLst/>
                          <a:latin typeface="Calibri" panose="020F0502020204030204" pitchFamily="34" charset="0"/>
                        </a:rPr>
                        <a:t>Apsaugoto tinkle ploto dalis nuo bendro BIGIS ploto šalyje,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lt-LT" sz="1400" b="1" i="0" u="none" strike="noStrike">
                          <a:solidFill>
                            <a:srgbClr val="000000"/>
                          </a:solidFill>
                          <a:effectLst/>
                          <a:latin typeface="Calibri" panose="020F0502020204030204" pitchFamily="34" charset="0"/>
                        </a:rPr>
                        <a:t>Apsaugos tinkle tikslas, ha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n-NO" sz="1400" b="1" i="0" u="none" strike="noStrike" dirty="0">
                          <a:solidFill>
                            <a:srgbClr val="FF0000"/>
                          </a:solidFill>
                          <a:effectLst/>
                          <a:latin typeface="Calibri" panose="020F0502020204030204" pitchFamily="34" charset="0"/>
                        </a:rPr>
                        <a:t>Trūksta </a:t>
                      </a:r>
                      <a:r>
                        <a:rPr lang="nn-NO" sz="1400" b="1" i="0" u="none" strike="noStrike" dirty="0">
                          <a:solidFill>
                            <a:srgbClr val="548235"/>
                          </a:solidFill>
                          <a:effectLst/>
                          <a:latin typeface="Calibri" panose="020F0502020204030204" pitchFamily="34" charset="0"/>
                        </a:rPr>
                        <a:t>(viršija)</a:t>
                      </a:r>
                      <a:r>
                        <a:rPr lang="nn-NO" sz="1400" b="1" i="0" u="none" strike="noStrike" dirty="0">
                          <a:solidFill>
                            <a:srgbClr val="000000"/>
                          </a:solidFill>
                          <a:effectLst/>
                          <a:latin typeface="Calibri" panose="020F0502020204030204" pitchFamily="34" charset="0"/>
                        </a:rPr>
                        <a:t> iki tikslo, ha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nn-NO" sz="1400" b="1" i="0" u="none" strike="noStrike" dirty="0">
                          <a:solidFill>
                            <a:srgbClr val="FF0000"/>
                          </a:solidFill>
                          <a:effectLst/>
                          <a:latin typeface="Calibri" panose="020F0502020204030204" pitchFamily="34" charset="0"/>
                        </a:rPr>
                        <a:t>Trūksta</a:t>
                      </a:r>
                      <a:r>
                        <a:rPr lang="nn-NO" sz="1400" b="1" i="0" u="none" strike="noStrike" dirty="0">
                          <a:solidFill>
                            <a:srgbClr val="000000"/>
                          </a:solidFill>
                          <a:effectLst/>
                          <a:latin typeface="Calibri" panose="020F0502020204030204" pitchFamily="34" charset="0"/>
                        </a:rPr>
                        <a:t> iki tikslo</a:t>
                      </a:r>
                      <a:r>
                        <a:rPr lang="lt-LT" sz="1400" b="1" i="0" u="none" strike="noStrike" dirty="0">
                          <a:solidFill>
                            <a:srgbClr val="000000"/>
                          </a:solidFill>
                          <a:effectLst/>
                          <a:latin typeface="Calibri" panose="020F0502020204030204" pitchFamily="34" charset="0"/>
                        </a:rPr>
                        <a:t> apsaugojus visas </a:t>
                      </a:r>
                      <a:r>
                        <a:rPr lang="lt-LT" sz="1400" b="1" i="0" u="none" strike="noStrike" dirty="0" err="1">
                          <a:solidFill>
                            <a:srgbClr val="000000"/>
                          </a:solidFill>
                          <a:effectLst/>
                          <a:latin typeface="Calibri" panose="020F0502020204030204" pitchFamily="34" charset="0"/>
                        </a:rPr>
                        <a:t>nac</a:t>
                      </a:r>
                      <a:r>
                        <a:rPr lang="lt-LT" sz="1400" b="1" i="0" u="none" strike="noStrike" dirty="0">
                          <a:solidFill>
                            <a:srgbClr val="000000"/>
                          </a:solidFill>
                          <a:effectLst/>
                          <a:latin typeface="Calibri" panose="020F0502020204030204" pitchFamily="34" charset="0"/>
                        </a:rPr>
                        <a:t>. saugomose teritorijose, BAST ir PAST inventorizuotas buveines</a:t>
                      </a:r>
                      <a:r>
                        <a:rPr lang="nn-NO" sz="1400" b="1" i="0" u="none" strike="noStrike" dirty="0">
                          <a:solidFill>
                            <a:srgbClr val="000000"/>
                          </a:solidFill>
                          <a:effectLst/>
                          <a:latin typeface="Calibri" panose="020F0502020204030204" pitchFamily="34" charset="0"/>
                        </a:rPr>
                        <a:t>, ha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646907500"/>
                  </a:ext>
                </a:extLst>
              </a:tr>
              <a:tr h="242439">
                <a:tc>
                  <a:txBody>
                    <a:bodyPr/>
                    <a:lstStyle/>
                    <a:p>
                      <a:pPr algn="l" fontAlgn="b"/>
                      <a:r>
                        <a:rPr lang="lt-LT" sz="1400" b="1" i="0" u="none" strike="noStrike">
                          <a:solidFill>
                            <a:srgbClr val="000000"/>
                          </a:solidFill>
                          <a:effectLst/>
                          <a:latin typeface="Calibri" panose="020F0502020204030204" pitchFamily="34" charset="0"/>
                        </a:rPr>
                        <a:t>Vakarų taiga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Calibri" panose="020F0502020204030204" pitchFamily="34" charset="0"/>
                        </a:rPr>
                        <a:t>9010*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57185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25786,9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1" i="0" u="none" strike="noStrike">
                          <a:solidFill>
                            <a:srgbClr val="FF0000"/>
                          </a:solidFill>
                          <a:effectLst/>
                          <a:latin typeface="Calibri" panose="020F0502020204030204" pitchFamily="34" charset="0"/>
                        </a:rPr>
                        <a:t>45,09%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34310,96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dirty="0">
                          <a:solidFill>
                            <a:srgbClr val="FF0000"/>
                          </a:solidFill>
                          <a:effectLst/>
                          <a:latin typeface="Calibri" panose="020F0502020204030204" pitchFamily="34" charset="0"/>
                        </a:rPr>
                        <a:t>-8524,07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dirty="0">
                          <a:solidFill>
                            <a:srgbClr val="FF0000"/>
                          </a:solidFill>
                          <a:effectLst/>
                          <a:latin typeface="Calibri" panose="020F0502020204030204" pitchFamily="34" charset="0"/>
                        </a:rPr>
                        <a:t>-6518,00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867192"/>
                  </a:ext>
                </a:extLst>
              </a:tr>
              <a:tr h="242439">
                <a:tc>
                  <a:txBody>
                    <a:bodyPr/>
                    <a:lstStyle/>
                    <a:p>
                      <a:pPr algn="l" fontAlgn="b"/>
                      <a:r>
                        <a:rPr lang="lt-LT" sz="1400" b="1" i="0" u="none" strike="noStrike">
                          <a:solidFill>
                            <a:srgbClr val="000000"/>
                          </a:solidFill>
                          <a:effectLst/>
                          <a:latin typeface="Calibri" panose="020F0502020204030204" pitchFamily="34" charset="0"/>
                        </a:rPr>
                        <a:t>Plačialapių ir mišrūs miškai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Calibri" panose="020F0502020204030204" pitchFamily="34" charset="0"/>
                        </a:rPr>
                        <a:t>9020*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16303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4896,4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1" i="0" u="none" strike="noStrike">
                          <a:solidFill>
                            <a:srgbClr val="FF0000"/>
                          </a:solidFill>
                          <a:effectLst/>
                          <a:latin typeface="Calibri" panose="020F0502020204030204" pitchFamily="34" charset="0"/>
                        </a:rPr>
                        <a:t>30,03%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9781,91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FF0000"/>
                          </a:solidFill>
                          <a:effectLst/>
                          <a:latin typeface="Calibri" panose="020F0502020204030204" pitchFamily="34" charset="0"/>
                        </a:rPr>
                        <a:t>-4885,53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dirty="0">
                          <a:solidFill>
                            <a:srgbClr val="FF0000"/>
                          </a:solidFill>
                          <a:effectLst/>
                          <a:latin typeface="Calibri" panose="020F0502020204030204" pitchFamily="34" charset="0"/>
                        </a:rPr>
                        <a:t>-2938,00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398278"/>
                  </a:ext>
                </a:extLst>
              </a:tr>
              <a:tr h="242439">
                <a:tc>
                  <a:txBody>
                    <a:bodyPr/>
                    <a:lstStyle/>
                    <a:p>
                      <a:pPr algn="l" fontAlgn="b"/>
                      <a:r>
                        <a:rPr lang="lt-LT" sz="1400" b="1" i="0" u="none" strike="noStrike">
                          <a:solidFill>
                            <a:srgbClr val="000000"/>
                          </a:solidFill>
                          <a:effectLst/>
                          <a:latin typeface="Calibri" panose="020F0502020204030204" pitchFamily="34" charset="0"/>
                        </a:rPr>
                        <a:t>Žolių turtingi eglynai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Calibri" panose="020F0502020204030204" pitchFamily="34" charset="0"/>
                        </a:rPr>
                        <a:t>9050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30098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5871,5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1" i="0" u="none" strike="noStrike">
                          <a:solidFill>
                            <a:srgbClr val="FF0000"/>
                          </a:solidFill>
                          <a:effectLst/>
                          <a:latin typeface="Calibri" panose="020F0502020204030204" pitchFamily="34" charset="0"/>
                        </a:rPr>
                        <a:t>19,51%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6019,54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FF0000"/>
                          </a:solidFill>
                          <a:effectLst/>
                          <a:latin typeface="Calibri" panose="020F0502020204030204" pitchFamily="34" charset="0"/>
                        </a:rPr>
                        <a:t>-148,07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502260"/>
                  </a:ext>
                </a:extLst>
              </a:tr>
              <a:tr h="242439">
                <a:tc>
                  <a:txBody>
                    <a:bodyPr/>
                    <a:lstStyle/>
                    <a:p>
                      <a:pPr algn="l" fontAlgn="b"/>
                      <a:r>
                        <a:rPr lang="lt-LT" sz="1400" b="1" i="0" u="none" strike="noStrike" dirty="0">
                          <a:solidFill>
                            <a:srgbClr val="000000"/>
                          </a:solidFill>
                          <a:effectLst/>
                          <a:latin typeface="Calibri" panose="020F0502020204030204" pitchFamily="34" charset="0"/>
                        </a:rPr>
                        <a:t>Spygliuočių miškai ant ozų</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Calibri" panose="020F0502020204030204" pitchFamily="34" charset="0"/>
                        </a:rPr>
                        <a:t>9060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800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316,2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1" i="0" u="none" strike="noStrike" dirty="0">
                          <a:solidFill>
                            <a:srgbClr val="548235"/>
                          </a:solidFill>
                          <a:effectLst/>
                          <a:latin typeface="Calibri" panose="020F0502020204030204" pitchFamily="34" charset="0"/>
                        </a:rPr>
                        <a:t>39,54%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159,94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548235"/>
                          </a:solidFill>
                          <a:effectLst/>
                          <a:latin typeface="Calibri" panose="020F0502020204030204" pitchFamily="34" charset="0"/>
                        </a:rPr>
                        <a:t>156,29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548235"/>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448850"/>
                  </a:ext>
                </a:extLst>
              </a:tr>
              <a:tr h="242439">
                <a:tc>
                  <a:txBody>
                    <a:bodyPr/>
                    <a:lstStyle/>
                    <a:p>
                      <a:pPr algn="l" fontAlgn="b"/>
                      <a:r>
                        <a:rPr lang="lt-LT" sz="1400" b="1" i="0" u="none" strike="noStrike" dirty="0">
                          <a:solidFill>
                            <a:srgbClr val="000000"/>
                          </a:solidFill>
                          <a:effectLst/>
                          <a:latin typeface="Calibri" panose="020F0502020204030204" pitchFamily="34" charset="0"/>
                        </a:rPr>
                        <a:t>Medžiais apaugusios ganyklos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Calibri" panose="020F0502020204030204" pitchFamily="34" charset="0"/>
                        </a:rPr>
                        <a:t>9070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438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96,5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1" i="0" u="none" strike="noStrike">
                          <a:solidFill>
                            <a:srgbClr val="548235"/>
                          </a:solidFill>
                          <a:effectLst/>
                          <a:latin typeface="Calibri" panose="020F0502020204030204" pitchFamily="34" charset="0"/>
                        </a:rPr>
                        <a:t>22,04%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87,61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548235"/>
                          </a:solidFill>
                          <a:effectLst/>
                          <a:latin typeface="Calibri" panose="020F0502020204030204" pitchFamily="34" charset="0"/>
                        </a:rPr>
                        <a:t>8,94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548235"/>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856360"/>
                  </a:ext>
                </a:extLst>
              </a:tr>
              <a:tr h="242439">
                <a:tc>
                  <a:txBody>
                    <a:bodyPr/>
                    <a:lstStyle/>
                    <a:p>
                      <a:pPr algn="l" fontAlgn="b"/>
                      <a:r>
                        <a:rPr lang="lt-LT" sz="1400" b="1" i="0" u="none" strike="noStrike">
                          <a:solidFill>
                            <a:srgbClr val="000000"/>
                          </a:solidFill>
                          <a:effectLst/>
                          <a:latin typeface="Calibri" panose="020F0502020204030204" pitchFamily="34" charset="0"/>
                        </a:rPr>
                        <a:t>Pelkėti lapuočių miškai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Calibri" panose="020F0502020204030204" pitchFamily="34" charset="0"/>
                        </a:rPr>
                        <a:t>9080*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51993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14639,3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1" i="0" u="none" strike="noStrike">
                          <a:solidFill>
                            <a:srgbClr val="FF0000"/>
                          </a:solidFill>
                          <a:effectLst/>
                          <a:latin typeface="Calibri" panose="020F0502020204030204" pitchFamily="34" charset="0"/>
                        </a:rPr>
                        <a:t>28,16%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31195,97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FF0000"/>
                          </a:solidFill>
                          <a:effectLst/>
                          <a:latin typeface="Calibri" panose="020F0502020204030204" pitchFamily="34" charset="0"/>
                        </a:rPr>
                        <a:t>-16556,68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dirty="0">
                          <a:solidFill>
                            <a:srgbClr val="FF0000"/>
                          </a:solidFill>
                          <a:effectLst/>
                          <a:latin typeface="Calibri" panose="020F0502020204030204" pitchFamily="34" charset="0"/>
                        </a:rPr>
                        <a:t>-9894,00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370733"/>
                  </a:ext>
                </a:extLst>
              </a:tr>
              <a:tr h="242439">
                <a:tc>
                  <a:txBody>
                    <a:bodyPr/>
                    <a:lstStyle/>
                    <a:p>
                      <a:pPr algn="l" fontAlgn="b"/>
                      <a:r>
                        <a:rPr lang="lt-LT" sz="1400" b="1" i="0" u="none" strike="noStrike">
                          <a:solidFill>
                            <a:srgbClr val="000000"/>
                          </a:solidFill>
                          <a:effectLst/>
                          <a:latin typeface="Calibri" panose="020F0502020204030204" pitchFamily="34" charset="0"/>
                        </a:rPr>
                        <a:t>Skroblynai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Calibri" panose="020F0502020204030204" pitchFamily="34" charset="0"/>
                        </a:rPr>
                        <a:t>9160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14739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5899,4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1" i="0" u="none" strike="noStrike">
                          <a:solidFill>
                            <a:srgbClr val="548235"/>
                          </a:solidFill>
                          <a:effectLst/>
                          <a:latin typeface="Calibri" panose="020F0502020204030204" pitchFamily="34" charset="0"/>
                        </a:rPr>
                        <a:t>40,03%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2947,82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548235"/>
                          </a:solidFill>
                          <a:effectLst/>
                          <a:latin typeface="Calibri" panose="020F0502020204030204" pitchFamily="34" charset="0"/>
                        </a:rPr>
                        <a:t>2951,61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548235"/>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851763"/>
                  </a:ext>
                </a:extLst>
              </a:tr>
              <a:tr h="242439">
                <a:tc>
                  <a:txBody>
                    <a:bodyPr/>
                    <a:lstStyle/>
                    <a:p>
                      <a:pPr algn="l" fontAlgn="b"/>
                      <a:r>
                        <a:rPr lang="lt-LT" sz="1400" b="1" i="0" u="none" strike="noStrike">
                          <a:solidFill>
                            <a:srgbClr val="000000"/>
                          </a:solidFill>
                          <a:effectLst/>
                          <a:latin typeface="Calibri" panose="020F0502020204030204" pitchFamily="34" charset="0"/>
                        </a:rPr>
                        <a:t>Griovų ir šlaitų miškai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Calibri" panose="020F0502020204030204" pitchFamily="34" charset="0"/>
                        </a:rPr>
                        <a:t>9180*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8571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3488,2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1" i="0" u="none" strike="noStrike">
                          <a:solidFill>
                            <a:srgbClr val="FF0000"/>
                          </a:solidFill>
                          <a:effectLst/>
                          <a:latin typeface="Calibri" panose="020F0502020204030204" pitchFamily="34" charset="0"/>
                        </a:rPr>
                        <a:t>40,70%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5142,31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FF0000"/>
                          </a:solidFill>
                          <a:effectLst/>
                          <a:latin typeface="Calibri" panose="020F0502020204030204" pitchFamily="34" charset="0"/>
                        </a:rPr>
                        <a:t>-1654,10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dirty="0">
                          <a:solidFill>
                            <a:srgbClr val="FF0000"/>
                          </a:solidFill>
                          <a:effectLst/>
                          <a:latin typeface="Calibri" panose="020F0502020204030204" pitchFamily="34" charset="0"/>
                        </a:rPr>
                        <a:t>-629,00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4793282"/>
                  </a:ext>
                </a:extLst>
              </a:tr>
              <a:tr h="242439">
                <a:tc>
                  <a:txBody>
                    <a:bodyPr/>
                    <a:lstStyle/>
                    <a:p>
                      <a:pPr algn="l" fontAlgn="b"/>
                      <a:r>
                        <a:rPr lang="lt-LT" sz="1400" b="1" i="0" u="none" strike="noStrike">
                          <a:solidFill>
                            <a:srgbClr val="000000"/>
                          </a:solidFill>
                          <a:effectLst/>
                          <a:latin typeface="Calibri" panose="020F0502020204030204" pitchFamily="34" charset="0"/>
                        </a:rPr>
                        <a:t>Sausieji ąžuolynai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Calibri" panose="020F0502020204030204" pitchFamily="34" charset="0"/>
                        </a:rPr>
                        <a:t>9190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270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1" i="0" u="none" strike="noStrike">
                          <a:solidFill>
                            <a:srgbClr val="FF0000"/>
                          </a:solidFill>
                          <a:effectLst/>
                          <a:latin typeface="Calibri" panose="020F0502020204030204" pitchFamily="34" charset="0"/>
                        </a:rPr>
                        <a:t>5,18%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54,09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FF0000"/>
                          </a:solidFill>
                          <a:effectLst/>
                          <a:latin typeface="Calibri" panose="020F0502020204030204" pitchFamily="34" charset="0"/>
                        </a:rPr>
                        <a:t>-40,07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807236"/>
                  </a:ext>
                </a:extLst>
              </a:tr>
              <a:tr h="242439">
                <a:tc>
                  <a:txBody>
                    <a:bodyPr/>
                    <a:lstStyle/>
                    <a:p>
                      <a:pPr algn="l" fontAlgn="b"/>
                      <a:r>
                        <a:rPr lang="lt-LT" sz="1400" b="1" i="0" u="none" strike="noStrike">
                          <a:solidFill>
                            <a:srgbClr val="000000"/>
                          </a:solidFill>
                          <a:effectLst/>
                          <a:latin typeface="Calibri" panose="020F0502020204030204" pitchFamily="34" charset="0"/>
                        </a:rPr>
                        <a:t>Pelkiniai miškai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Calibri" panose="020F0502020204030204" pitchFamily="34" charset="0"/>
                        </a:rPr>
                        <a:t>91D0*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50066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27477,4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1" i="0" u="none" strike="noStrike">
                          <a:solidFill>
                            <a:srgbClr val="FF0000"/>
                          </a:solidFill>
                          <a:effectLst/>
                          <a:latin typeface="Calibri" panose="020F0502020204030204" pitchFamily="34" charset="0"/>
                        </a:rPr>
                        <a:t>54,88%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30039,44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FF0000"/>
                          </a:solidFill>
                          <a:effectLst/>
                          <a:latin typeface="Calibri" panose="020F0502020204030204" pitchFamily="34" charset="0"/>
                        </a:rPr>
                        <a:t>-2562,00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FF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956258"/>
                  </a:ext>
                </a:extLst>
              </a:tr>
              <a:tr h="242439">
                <a:tc>
                  <a:txBody>
                    <a:bodyPr/>
                    <a:lstStyle/>
                    <a:p>
                      <a:pPr algn="l" fontAlgn="b"/>
                      <a:r>
                        <a:rPr lang="lt-LT" sz="1400" b="1" i="0" u="none" strike="noStrike">
                          <a:solidFill>
                            <a:srgbClr val="000000"/>
                          </a:solidFill>
                          <a:effectLst/>
                          <a:latin typeface="Calibri" panose="020F0502020204030204" pitchFamily="34" charset="0"/>
                        </a:rPr>
                        <a:t>Aliuviniai miškai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Calibri" panose="020F0502020204030204" pitchFamily="34" charset="0"/>
                        </a:rPr>
                        <a:t>91E0*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28710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5970,3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1" i="0" u="none" strike="noStrike">
                          <a:solidFill>
                            <a:srgbClr val="FF0000"/>
                          </a:solidFill>
                          <a:effectLst/>
                          <a:latin typeface="Calibri" panose="020F0502020204030204" pitchFamily="34" charset="0"/>
                        </a:rPr>
                        <a:t>20,80%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17225,86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FF0000"/>
                          </a:solidFill>
                          <a:effectLst/>
                          <a:latin typeface="Calibri" panose="020F0502020204030204" pitchFamily="34" charset="0"/>
                        </a:rPr>
                        <a:t>-11255,51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dirty="0">
                          <a:solidFill>
                            <a:srgbClr val="FF0000"/>
                          </a:solidFill>
                          <a:effectLst/>
                          <a:latin typeface="Calibri" panose="020F0502020204030204" pitchFamily="34" charset="0"/>
                        </a:rPr>
                        <a:t>-7438,00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471316"/>
                  </a:ext>
                </a:extLst>
              </a:tr>
              <a:tr h="242439">
                <a:tc>
                  <a:txBody>
                    <a:bodyPr/>
                    <a:lstStyle/>
                    <a:p>
                      <a:pPr algn="l" fontAlgn="b"/>
                      <a:r>
                        <a:rPr lang="lt-LT" sz="1400" b="1" i="0" u="none" strike="noStrike">
                          <a:solidFill>
                            <a:srgbClr val="000000"/>
                          </a:solidFill>
                          <a:effectLst/>
                          <a:latin typeface="Calibri" panose="020F0502020204030204" pitchFamily="34" charset="0"/>
                        </a:rPr>
                        <a:t>Paupių guobynai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Calibri" panose="020F0502020204030204" pitchFamily="34" charset="0"/>
                        </a:rPr>
                        <a:t>91F0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291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102,9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1" i="0" u="none" strike="noStrike">
                          <a:solidFill>
                            <a:srgbClr val="548235"/>
                          </a:solidFill>
                          <a:effectLst/>
                          <a:latin typeface="Calibri" panose="020F0502020204030204" pitchFamily="34" charset="0"/>
                        </a:rPr>
                        <a:t>35,39%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58,16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548235"/>
                          </a:solidFill>
                          <a:effectLst/>
                          <a:latin typeface="Calibri" panose="020F0502020204030204" pitchFamily="34" charset="0"/>
                        </a:rPr>
                        <a:t>44,76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548235"/>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855463"/>
                  </a:ext>
                </a:extLst>
              </a:tr>
              <a:tr h="242439">
                <a:tc>
                  <a:txBody>
                    <a:bodyPr/>
                    <a:lstStyle/>
                    <a:p>
                      <a:pPr algn="l" fontAlgn="b"/>
                      <a:r>
                        <a:rPr lang="lt-LT" sz="1400" b="1" i="0" u="none" strike="noStrike">
                          <a:solidFill>
                            <a:srgbClr val="000000"/>
                          </a:solidFill>
                          <a:effectLst/>
                          <a:latin typeface="Calibri" panose="020F0502020204030204" pitchFamily="34" charset="0"/>
                        </a:rPr>
                        <a:t>Kerpiniai pušynai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000000"/>
                          </a:solidFill>
                          <a:effectLst/>
                          <a:latin typeface="Calibri" panose="020F0502020204030204" pitchFamily="34" charset="0"/>
                        </a:rPr>
                        <a:t>91T0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7186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1437,2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1" i="0" u="none" strike="noStrike">
                          <a:solidFill>
                            <a:srgbClr val="548235"/>
                          </a:solidFill>
                          <a:effectLst/>
                          <a:latin typeface="Calibri" panose="020F0502020204030204" pitchFamily="34" charset="0"/>
                        </a:rPr>
                        <a:t>20,00%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000000"/>
                          </a:solidFill>
                          <a:effectLst/>
                          <a:latin typeface="Calibri" panose="020F0502020204030204" pitchFamily="34" charset="0"/>
                        </a:rPr>
                        <a:t>1437,13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t-LT" sz="1400" b="0" i="0" u="none" strike="noStrike">
                          <a:solidFill>
                            <a:srgbClr val="548235"/>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1400" b="0" i="0" u="none" strike="noStrike">
                          <a:solidFill>
                            <a:srgbClr val="548235"/>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805877"/>
                  </a:ext>
                </a:extLst>
              </a:tr>
              <a:tr h="242439">
                <a:tc>
                  <a:txBody>
                    <a:bodyPr/>
                    <a:lstStyle/>
                    <a:p>
                      <a:pPr algn="l" fontAlgn="b"/>
                      <a:r>
                        <a:rPr lang="lt-LT" sz="1400" b="1"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lt-LT"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lt-LT" sz="1400" b="1" i="0" u="none" strike="noStrike">
                          <a:solidFill>
                            <a:srgbClr val="000000"/>
                          </a:solidFill>
                          <a:effectLst/>
                          <a:latin typeface="Calibri" panose="020F0502020204030204" pitchFamily="34" charset="0"/>
                        </a:rPr>
                        <a:t>266649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lt-LT" sz="1400" b="1" i="0" u="none" strike="noStrike" dirty="0">
                          <a:solidFill>
                            <a:srgbClr val="000000"/>
                          </a:solidFill>
                          <a:effectLst/>
                          <a:latin typeface="Calibri" panose="020F0502020204030204" pitchFamily="34" charset="0"/>
                        </a:rPr>
                        <a:t>95996,2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lt-LT"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lt-LT"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lt-LT" sz="1400" b="1" i="0" u="none" strike="noStrike">
                          <a:solidFill>
                            <a:srgbClr val="000000"/>
                          </a:solidFill>
                          <a:effectLst/>
                          <a:latin typeface="Calibri" panose="020F0502020204030204" pitchFamily="34" charset="0"/>
                        </a:rPr>
                        <a:t>138460,7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lt-LT" sz="1400" b="1" i="0" u="none" strike="noStrike" dirty="0">
                          <a:solidFill>
                            <a:srgbClr val="FF0000"/>
                          </a:solidFill>
                          <a:effectLst/>
                          <a:latin typeface="Calibri" panose="020F0502020204030204" pitchFamily="34" charset="0"/>
                        </a:rPr>
                        <a:t>-45626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lt-LT" sz="1400" b="1" i="0" u="none" strike="noStrike" dirty="0">
                          <a:solidFill>
                            <a:srgbClr val="FF0000"/>
                          </a:solidFill>
                          <a:effectLst/>
                          <a:latin typeface="Calibri" panose="020F0502020204030204" pitchFamily="34" charset="0"/>
                        </a:rPr>
                        <a:t>-27417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295962486"/>
                  </a:ext>
                </a:extLst>
              </a:tr>
            </a:tbl>
          </a:graphicData>
        </a:graphic>
      </p:graphicFrame>
      <p:sp>
        <p:nvSpPr>
          <p:cNvPr id="2" name="Slide Number Placeholder 1">
            <a:extLst>
              <a:ext uri="{FF2B5EF4-FFF2-40B4-BE49-F238E27FC236}">
                <a16:creationId xmlns:a16="http://schemas.microsoft.com/office/drawing/2014/main" id="{94F0CA7A-FC13-4DCE-9877-349A24D5D974}"/>
              </a:ext>
            </a:extLst>
          </p:cNvPr>
          <p:cNvSpPr>
            <a:spLocks noGrp="1"/>
          </p:cNvSpPr>
          <p:nvPr>
            <p:ph type="sldNum" sz="quarter" idx="12"/>
          </p:nvPr>
        </p:nvSpPr>
        <p:spPr>
          <a:xfrm>
            <a:off x="8489302" y="6831784"/>
            <a:ext cx="2743200" cy="3748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3D815-CFB3-4D9E-B9F6-05888D063E4E}" type="slidenum">
              <a:rPr kumimoji="0" lang="lt-L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lt-L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10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9A32-EF55-4A1F-B73F-1E670A806681}"/>
              </a:ext>
            </a:extLst>
          </p:cNvPr>
          <p:cNvSpPr>
            <a:spLocks noGrp="1"/>
          </p:cNvSpPr>
          <p:nvPr>
            <p:ph type="title"/>
          </p:nvPr>
        </p:nvSpPr>
        <p:spPr/>
        <p:txBody>
          <a:bodyPr/>
          <a:lstStyle/>
          <a:p>
            <a:r>
              <a:rPr lang="lt-LT" dirty="0"/>
              <a:t>Apsaugotos miško buveinės BAST tinkle</a:t>
            </a:r>
          </a:p>
        </p:txBody>
      </p:sp>
      <p:graphicFrame>
        <p:nvGraphicFramePr>
          <p:cNvPr id="4" name="Chart 3">
            <a:extLst>
              <a:ext uri="{FF2B5EF4-FFF2-40B4-BE49-F238E27FC236}">
                <a16:creationId xmlns:a16="http://schemas.microsoft.com/office/drawing/2014/main" id="{EB769869-2688-42B2-A557-C1C9D129C42F}"/>
              </a:ext>
            </a:extLst>
          </p:cNvPr>
          <p:cNvGraphicFramePr>
            <a:graphicFrameLocks/>
          </p:cNvGraphicFramePr>
          <p:nvPr/>
        </p:nvGraphicFramePr>
        <p:xfrm>
          <a:off x="682171" y="1690689"/>
          <a:ext cx="10392229" cy="4942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83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9707-8D2F-407F-9977-38BBD9019847}"/>
              </a:ext>
            </a:extLst>
          </p:cNvPr>
          <p:cNvSpPr>
            <a:spLocks noGrp="1"/>
          </p:cNvSpPr>
          <p:nvPr>
            <p:ph type="title"/>
          </p:nvPr>
        </p:nvSpPr>
        <p:spPr>
          <a:xfrm>
            <a:off x="838200" y="129209"/>
            <a:ext cx="10515600" cy="1325563"/>
          </a:xfrm>
        </p:spPr>
        <p:txBody>
          <a:bodyPr>
            <a:normAutofit/>
          </a:bodyPr>
          <a:lstStyle/>
          <a:p>
            <a:pPr algn="ctr"/>
            <a:r>
              <a:rPr lang="lt-LT" sz="3600" b="1" dirty="0">
                <a:latin typeface="Times New Roman" panose="02020603050405020304" pitchFamily="18" charset="0"/>
                <a:cs typeface="Times New Roman" panose="02020603050405020304" pitchFamily="18" charset="0"/>
              </a:rPr>
              <a:t>EB svarbos miškų buveinės Lietuvoje</a:t>
            </a:r>
          </a:p>
        </p:txBody>
      </p:sp>
      <p:sp>
        <p:nvSpPr>
          <p:cNvPr id="3" name="Content Placeholder 2">
            <a:extLst>
              <a:ext uri="{FF2B5EF4-FFF2-40B4-BE49-F238E27FC236}">
                <a16:creationId xmlns:a16="http://schemas.microsoft.com/office/drawing/2014/main" id="{42D82CCB-15A4-408E-B904-C8942CFA7DD6}"/>
              </a:ext>
            </a:extLst>
          </p:cNvPr>
          <p:cNvSpPr>
            <a:spLocks noGrp="1"/>
          </p:cNvSpPr>
          <p:nvPr>
            <p:ph idx="1"/>
          </p:nvPr>
        </p:nvSpPr>
        <p:spPr>
          <a:xfrm>
            <a:off x="838200" y="1554481"/>
            <a:ext cx="11049000" cy="3806660"/>
          </a:xfrm>
        </p:spPr>
        <p:txBody>
          <a:bodyPr>
            <a:normAutofit/>
          </a:bodyPr>
          <a:lstStyle/>
          <a:p>
            <a:r>
              <a:rPr lang="lt-LT" dirty="0">
                <a:latin typeface="Times New Roman" panose="02020603050405020304" pitchFamily="18" charset="0"/>
                <a:cs typeface="Times New Roman" panose="02020603050405020304" pitchFamily="18" charset="0"/>
              </a:rPr>
              <a:t>Bendrijos svarbos miškų buveinių tipų Lietuvoje - 14;</a:t>
            </a:r>
          </a:p>
          <a:p>
            <a:r>
              <a:rPr lang="lt-LT" dirty="0">
                <a:latin typeface="Times New Roman" panose="02020603050405020304" pitchFamily="18" charset="0"/>
                <a:cs typeface="Times New Roman" panose="02020603050405020304" pitchFamily="18" charset="0"/>
              </a:rPr>
              <a:t>Bendras šių buveinių plotas – apie 268 tūkst. ha (12,6 </a:t>
            </a:r>
            <a:r>
              <a:rPr lang="en-US" dirty="0">
                <a:latin typeface="Times New Roman" panose="02020603050405020304" pitchFamily="18" charset="0"/>
                <a:cs typeface="Times New Roman" panose="02020603050405020304" pitchFamily="18" charset="0"/>
              </a:rPr>
              <a:t>%</a:t>
            </a:r>
            <a:r>
              <a:rPr lang="lt-LT" dirty="0">
                <a:latin typeface="Times New Roman" panose="02020603050405020304" pitchFamily="18" charset="0"/>
                <a:cs typeface="Times New Roman" panose="02020603050405020304" pitchFamily="18" charset="0"/>
              </a:rPr>
              <a:t> nuo visų miškų);</a:t>
            </a:r>
          </a:p>
          <a:p>
            <a:r>
              <a:rPr lang="lt-LT" dirty="0">
                <a:latin typeface="Times New Roman" panose="02020603050405020304" pitchFamily="18" charset="0"/>
                <a:cs typeface="Times New Roman" panose="02020603050405020304" pitchFamily="18" charset="0"/>
              </a:rPr>
              <a:t>Saugomose teritorijose I-II miškų grupėse – 68 tūkst. ha;</a:t>
            </a:r>
          </a:p>
          <a:p>
            <a:r>
              <a:rPr lang="lt-LT" dirty="0">
                <a:latin typeface="Times New Roman" panose="02020603050405020304" pitchFamily="18" charset="0"/>
                <a:cs typeface="Times New Roman" panose="02020603050405020304" pitchFamily="18" charset="0"/>
              </a:rPr>
              <a:t>Iš viso saugomose teritorijose, visose miškų grupėse, yra apie 124 tūkst. ha EB svarbos miškų buveinių -</a:t>
            </a:r>
            <a:r>
              <a:rPr lang="lt-LT" b="1" dirty="0">
                <a:latin typeface="Times New Roman" panose="02020603050405020304" pitchFamily="18" charset="0"/>
                <a:cs typeface="Times New Roman" panose="02020603050405020304" pitchFamily="18" charset="0"/>
              </a:rPr>
              <a:t> 5,7 </a:t>
            </a:r>
            <a:r>
              <a:rPr lang="en-US" b="1" dirty="0">
                <a:latin typeface="Times New Roman" panose="02020603050405020304" pitchFamily="18" charset="0"/>
                <a:cs typeface="Times New Roman" panose="02020603050405020304" pitchFamily="18" charset="0"/>
              </a:rPr>
              <a:t>%</a:t>
            </a:r>
            <a:r>
              <a:rPr lang="lt-LT" b="1"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nuo visų miškų ploto;</a:t>
            </a:r>
          </a:p>
          <a:p>
            <a:r>
              <a:rPr lang="lt-LT" dirty="0">
                <a:latin typeface="Times New Roman" panose="02020603050405020304" pitchFamily="18" charset="0"/>
                <a:cs typeface="Times New Roman" panose="02020603050405020304" pitchFamily="18" charset="0"/>
              </a:rPr>
              <a:t>Norint atitikti 20/60 proc. taisyklę, reikia papildomai už Saugomų teritorijų ribų atrinkti dar apie 27 tūkst. ha.</a:t>
            </a:r>
            <a:r>
              <a:rPr lang="en-US" dirty="0">
                <a:latin typeface="Times New Roman" panose="02020603050405020304" pitchFamily="18" charset="0"/>
                <a:cs typeface="Times New Roman" panose="02020603050405020304" pitchFamily="18" charset="0"/>
              </a:rPr>
              <a:t> – </a:t>
            </a:r>
            <a:r>
              <a:rPr lang="lt-LT" dirty="0">
                <a:latin typeface="Times New Roman" panose="02020603050405020304" pitchFamily="18" charset="0"/>
                <a:cs typeface="Times New Roman" panose="02020603050405020304" pitchFamily="18" charset="0"/>
              </a:rPr>
              <a:t>dar </a:t>
            </a:r>
            <a:r>
              <a:rPr lang="en-US" b="1" dirty="0">
                <a:latin typeface="Times New Roman" panose="02020603050405020304" pitchFamily="18" charset="0"/>
                <a:cs typeface="Times New Roman" panose="02020603050405020304" pitchFamily="18" charset="0"/>
              </a:rPr>
              <a:t>1,3</a:t>
            </a:r>
            <a:r>
              <a:rPr lang="lt-LT"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nuo</a:t>
            </a:r>
            <a:r>
              <a:rPr lang="en-US" dirty="0">
                <a:latin typeface="Times New Roman" panose="02020603050405020304" pitchFamily="18" charset="0"/>
                <a:cs typeface="Times New Roman" panose="02020603050405020304" pitchFamily="18" charset="0"/>
              </a:rPr>
              <a:t> vis</a:t>
            </a:r>
            <a:r>
              <a:rPr lang="lt-LT" dirty="0">
                <a:latin typeface="Times New Roman" panose="02020603050405020304" pitchFamily="18" charset="0"/>
                <a:cs typeface="Times New Roman" panose="02020603050405020304" pitchFamily="18" charset="0"/>
              </a:rPr>
              <a:t>ų</a:t>
            </a:r>
            <a:r>
              <a:rPr lang="en-US"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miškų;</a:t>
            </a:r>
          </a:p>
        </p:txBody>
      </p:sp>
      <p:pic>
        <p:nvPicPr>
          <p:cNvPr id="4" name="Picture 3">
            <a:extLst>
              <a:ext uri="{FF2B5EF4-FFF2-40B4-BE49-F238E27FC236}">
                <a16:creationId xmlns:a16="http://schemas.microsoft.com/office/drawing/2014/main" id="{5C9293BD-0A85-4EDC-912C-FC184C578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965" y="5463011"/>
            <a:ext cx="1198070" cy="1167247"/>
          </a:xfrm>
          <a:prstGeom prst="rect">
            <a:avLst/>
          </a:prstGeom>
        </p:spPr>
      </p:pic>
    </p:spTree>
    <p:extLst>
      <p:ext uri="{BB962C8B-B14F-4D97-AF65-F5344CB8AC3E}">
        <p14:creationId xmlns:p14="http://schemas.microsoft.com/office/powerpoint/2010/main" val="25992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C5EF-7094-4CE3-8A1A-274BEB76F19E}"/>
              </a:ext>
            </a:extLst>
          </p:cNvPr>
          <p:cNvSpPr>
            <a:spLocks noGrp="1"/>
          </p:cNvSpPr>
          <p:nvPr>
            <p:ph type="title"/>
          </p:nvPr>
        </p:nvSpPr>
        <p:spPr>
          <a:xfrm>
            <a:off x="957943" y="103867"/>
            <a:ext cx="10515600" cy="1325563"/>
          </a:xfrm>
        </p:spPr>
        <p:txBody>
          <a:bodyPr>
            <a:normAutofit/>
          </a:bodyPr>
          <a:lstStyle/>
          <a:p>
            <a:pPr algn="ctr"/>
            <a:r>
              <a:rPr lang="lt-LT" sz="3600" b="1" dirty="0">
                <a:latin typeface="Times New Roman" panose="02020603050405020304" pitchFamily="18" charset="0"/>
                <a:cs typeface="Times New Roman" panose="02020603050405020304" pitchFamily="18" charset="0"/>
              </a:rPr>
              <a:t>20/60 proc. Bendrijos svarbos miškų buveinių apsauga Lietuvoje</a:t>
            </a:r>
          </a:p>
        </p:txBody>
      </p:sp>
      <p:sp>
        <p:nvSpPr>
          <p:cNvPr id="3" name="Content Placeholder 2">
            <a:extLst>
              <a:ext uri="{FF2B5EF4-FFF2-40B4-BE49-F238E27FC236}">
                <a16:creationId xmlns:a16="http://schemas.microsoft.com/office/drawing/2014/main" id="{149A5383-2A5B-4B1F-A3E8-6F57EE007A6D}"/>
              </a:ext>
            </a:extLst>
          </p:cNvPr>
          <p:cNvSpPr>
            <a:spLocks noGrp="1"/>
          </p:cNvSpPr>
          <p:nvPr>
            <p:ph idx="1"/>
          </p:nvPr>
        </p:nvSpPr>
        <p:spPr>
          <a:xfrm>
            <a:off x="838200" y="1775520"/>
            <a:ext cx="10515600" cy="4111712"/>
          </a:xfrm>
        </p:spPr>
        <p:txBody>
          <a:bodyPr/>
          <a:lstStyle/>
          <a:p>
            <a:r>
              <a:rPr lang="lt-LT" b="1" dirty="0">
                <a:latin typeface="Times New Roman" panose="02020603050405020304" pitchFamily="18" charset="0"/>
                <a:cs typeface="Times New Roman" panose="02020603050405020304" pitchFamily="18" charset="0"/>
              </a:rPr>
              <a:t>Saugomose teritorijose </a:t>
            </a:r>
            <a:r>
              <a:rPr lang="lt-LT" i="1" dirty="0">
                <a:latin typeface="Times New Roman" panose="02020603050405020304" pitchFamily="18" charset="0"/>
                <a:cs typeface="Times New Roman" panose="02020603050405020304" pitchFamily="18" charset="0"/>
              </a:rPr>
              <a:t>visose miškų grupėse </a:t>
            </a:r>
            <a:r>
              <a:rPr lang="lt-LT" dirty="0">
                <a:latin typeface="Times New Roman" panose="02020603050405020304" pitchFamily="18" charset="0"/>
                <a:cs typeface="Times New Roman" panose="02020603050405020304" pitchFamily="18" charset="0"/>
              </a:rPr>
              <a:t>lieka </a:t>
            </a:r>
            <a:r>
              <a:rPr lang="lt-LT" b="1" dirty="0">
                <a:latin typeface="Times New Roman" panose="02020603050405020304" pitchFamily="18" charset="0"/>
                <a:cs typeface="Times New Roman" panose="02020603050405020304" pitchFamily="18" charset="0"/>
              </a:rPr>
              <a:t>5 prioritetinių buveinių nepakankamumas:</a:t>
            </a:r>
          </a:p>
          <a:p>
            <a:r>
              <a:rPr lang="lt-LT" dirty="0">
                <a:latin typeface="Times New Roman" panose="02020603050405020304" pitchFamily="18" charset="0"/>
                <a:cs typeface="Times New Roman" panose="02020603050405020304" pitchFamily="18" charset="0"/>
              </a:rPr>
              <a:t>9010 *Vakarų taiga;   </a:t>
            </a:r>
          </a:p>
          <a:p>
            <a:r>
              <a:rPr lang="lt-LT" dirty="0">
                <a:latin typeface="Times New Roman" panose="02020603050405020304" pitchFamily="18" charset="0"/>
                <a:cs typeface="Times New Roman" panose="02020603050405020304" pitchFamily="18" charset="0"/>
              </a:rPr>
              <a:t>9020 *Plačialapių ir mišrūs miškai; </a:t>
            </a:r>
          </a:p>
          <a:p>
            <a:r>
              <a:rPr lang="lt-LT" dirty="0">
                <a:latin typeface="Times New Roman" panose="02020603050405020304" pitchFamily="18" charset="0"/>
                <a:cs typeface="Times New Roman" panose="02020603050405020304" pitchFamily="18" charset="0"/>
              </a:rPr>
              <a:t>9080 *Pelkėti lapuočių miškai; </a:t>
            </a:r>
          </a:p>
          <a:p>
            <a:r>
              <a:rPr lang="lt-LT" dirty="0">
                <a:latin typeface="Times New Roman" panose="02020603050405020304" pitchFamily="18" charset="0"/>
                <a:cs typeface="Times New Roman" panose="02020603050405020304" pitchFamily="18" charset="0"/>
              </a:rPr>
              <a:t>9180 *Griovų ir šlaitų miškai; </a:t>
            </a:r>
          </a:p>
          <a:p>
            <a:r>
              <a:rPr lang="lt-LT" dirty="0">
                <a:latin typeface="Times New Roman" panose="02020603050405020304" pitchFamily="18" charset="0"/>
                <a:cs typeface="Times New Roman" panose="02020603050405020304" pitchFamily="18" charset="0"/>
              </a:rPr>
              <a:t>91E0 *Aliuviniai miškai.</a:t>
            </a:r>
          </a:p>
          <a:p>
            <a:r>
              <a:rPr lang="lt-LT" dirty="0">
                <a:latin typeface="Times New Roman" panose="02020603050405020304" pitchFamily="18" charset="0"/>
                <a:cs typeface="Times New Roman" panose="02020603050405020304" pitchFamily="18" charset="0"/>
              </a:rPr>
              <a:t>Tai sudaro apie </a:t>
            </a:r>
            <a:r>
              <a:rPr lang="lt-LT" b="1" dirty="0">
                <a:latin typeface="Times New Roman" panose="02020603050405020304" pitchFamily="18" charset="0"/>
                <a:cs typeface="Times New Roman" panose="02020603050405020304" pitchFamily="18" charset="0"/>
              </a:rPr>
              <a:t>27 tūkst. ha</a:t>
            </a:r>
            <a:r>
              <a:rPr lang="lt-LT"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6E9EAD64-529E-4352-9328-E2D507EA2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965" y="5463011"/>
            <a:ext cx="1198070" cy="1167247"/>
          </a:xfrm>
          <a:prstGeom prst="rect">
            <a:avLst/>
          </a:prstGeom>
        </p:spPr>
      </p:pic>
    </p:spTree>
    <p:extLst>
      <p:ext uri="{BB962C8B-B14F-4D97-AF65-F5344CB8AC3E}">
        <p14:creationId xmlns:p14="http://schemas.microsoft.com/office/powerpoint/2010/main" val="37711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4904-4BF7-49E1-8683-F1D72E7EE0A7}"/>
              </a:ext>
            </a:extLst>
          </p:cNvPr>
          <p:cNvSpPr>
            <a:spLocks noGrp="1"/>
          </p:cNvSpPr>
          <p:nvPr>
            <p:ph type="title"/>
          </p:nvPr>
        </p:nvSpPr>
        <p:spPr>
          <a:xfrm>
            <a:off x="838200" y="92690"/>
            <a:ext cx="10515600" cy="896355"/>
          </a:xfrm>
        </p:spPr>
        <p:txBody>
          <a:bodyPr>
            <a:normAutofit fontScale="90000"/>
          </a:bodyPr>
          <a:lstStyle/>
          <a:p>
            <a:r>
              <a:rPr lang="lt-LT" sz="3200" dirty="0"/>
              <a:t>EB svarbos miškų buveinių ir su mišku susijusių rūšių apsaugos teisinės problemos</a:t>
            </a:r>
          </a:p>
        </p:txBody>
      </p:sp>
      <p:sp>
        <p:nvSpPr>
          <p:cNvPr id="3" name="Content Placeholder 2">
            <a:extLst>
              <a:ext uri="{FF2B5EF4-FFF2-40B4-BE49-F238E27FC236}">
                <a16:creationId xmlns:a16="http://schemas.microsoft.com/office/drawing/2014/main" id="{87818A2D-B341-4B66-8F33-409EFADC66DD}"/>
              </a:ext>
            </a:extLst>
          </p:cNvPr>
          <p:cNvSpPr>
            <a:spLocks noGrp="1"/>
          </p:cNvSpPr>
          <p:nvPr>
            <p:ph idx="1"/>
          </p:nvPr>
        </p:nvSpPr>
        <p:spPr>
          <a:xfrm>
            <a:off x="838200" y="989045"/>
            <a:ext cx="10515600" cy="5187918"/>
          </a:xfrm>
        </p:spPr>
        <p:txBody>
          <a:bodyPr>
            <a:normAutofit fontScale="85000" lnSpcReduction="20000"/>
          </a:bodyPr>
          <a:lstStyle/>
          <a:p>
            <a:pPr marL="0" indent="0" algn="just">
              <a:buNone/>
            </a:pPr>
            <a:r>
              <a:rPr lang="lt-LT" sz="2400" dirty="0"/>
              <a:t>1. Vietovėse, atitinkančiose BAST kriterijus, ir BAST esančioms miškų buveinėms, kurios lentelėje įrašytos į apsaugotas „</a:t>
            </a:r>
            <a:r>
              <a:rPr lang="lt-LT" sz="2400" dirty="0" err="1"/>
              <a:t>Natura</a:t>
            </a:r>
            <a:r>
              <a:rPr lang="lt-LT" sz="2400" dirty="0"/>
              <a:t> 2000“ tinkle, neužtikrinama pakankama teisinė apsauga, ir dalis jų jau iškirstos, nes:</a:t>
            </a:r>
          </a:p>
          <a:p>
            <a:pPr algn="just"/>
            <a:r>
              <a:rPr lang="lt-LT" sz="2400" dirty="0"/>
              <a:t>miškininkystės teisės aktai (Miškų įstatymas, Miško kirtimų taisyklės, Sanitarinės miškų apsaugos taisyklės) neužtikrina išsaugojimui palankaus ūkininkavimo, nes nesuderinti su saugomų teritorijų įstatymu ir Bendrųjų buveinių ar paukščių apsaugai svarbių teritorijų nuostatų miškų buveinių apsaugos ir tvarkymo reikalavimais;</a:t>
            </a:r>
          </a:p>
          <a:p>
            <a:pPr algn="just"/>
            <a:r>
              <a:rPr lang="lt-LT" sz="2400" dirty="0"/>
              <a:t>Specialiųjų žemės naudojimo sąlygų įstatymu nustatytos sąlygos buveinių apsaugos ir tvarkymo reikalavimus atitinka tiktai gamtiniuose rezervatuose ir artimos joms gamtiniuose ir kompleksiniuose draustiniuose. Kitų rūšių saugomose teritorijose jos buveines saugo tiktai dalinai (biosferos poligonuose) arba visiškai nesaugo (valstybiniuose parkuose, biosferos rezervate, atkuriamuosiuose sklypuose, saugomų teritorijų buferinės apsaugos zonose).</a:t>
            </a:r>
          </a:p>
          <a:p>
            <a:pPr marL="0" indent="0" algn="just">
              <a:buNone/>
            </a:pPr>
            <a:r>
              <a:rPr lang="lt-LT" sz="2400" dirty="0"/>
              <a:t>2.  Miškininkystės teisės aktais nustatytas ūkininkavimo režimas neatitinka didžiosios dalies su mišku susijusių EB svarbos ir nacionaliniu mastu saugomų rūšių ekologinių poreikių, nes didžiosios dalies rūšių apsaugos reikalavimai neintegruoti į teisės aktus (Miško kirtimų taisyklės saugo tik </a:t>
            </a:r>
            <a:r>
              <a:rPr lang="lt-LT" sz="2400" dirty="0" err="1"/>
              <a:t>keletos</a:t>
            </a:r>
            <a:r>
              <a:rPr lang="lt-LT" sz="2400" dirty="0"/>
              <a:t> rūšių paukščių lizdus ir </a:t>
            </a:r>
            <a:r>
              <a:rPr lang="lt-LT" sz="2400" dirty="0" err="1"/>
              <a:t>tuokvietes</a:t>
            </a:r>
            <a:r>
              <a:rPr lang="lt-LT" sz="2400" dirty="0"/>
              <a:t>) .</a:t>
            </a:r>
          </a:p>
          <a:p>
            <a:pPr marL="0" indent="0" algn="just">
              <a:buNone/>
            </a:pPr>
            <a:r>
              <a:rPr lang="lt-LT" sz="2400" dirty="0"/>
              <a:t>3. EB svarbos miškų buveinių ir su mišku susijusių rūšių apsauga nepakankamai integruota į miškų inventorizavimą ir miškotvarkos dokumentų (miškų tvarkymo schemų, vidinės miškotvarkos projektų) rengimą. </a:t>
            </a:r>
          </a:p>
        </p:txBody>
      </p:sp>
    </p:spTree>
    <p:extLst>
      <p:ext uri="{BB962C8B-B14F-4D97-AF65-F5344CB8AC3E}">
        <p14:creationId xmlns:p14="http://schemas.microsoft.com/office/powerpoint/2010/main" val="2682993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1631504" y="503470"/>
            <a:ext cx="8928992" cy="400751"/>
          </a:xfrm>
          <a:ln/>
        </p:spPr>
        <p:txBody>
          <a:bodyPr vert="horz" wrap="square" lIns="0" tIns="0" rIns="0" bIns="0" rtlCol="0" anchor="ctr">
            <a:spAutoFit/>
          </a:bodyPr>
          <a:lstStyle/>
          <a:p>
            <a:pPr algn="ctr">
              <a:lnSpc>
                <a:spcPct val="93000"/>
              </a:lnSpc>
            </a:pPr>
            <a:r>
              <a:rPr lang="lt-LT" altLang="en-US" sz="2800" b="1" dirty="0">
                <a:latin typeface="Times New Roman" panose="02020603050405020304" pitchFamily="18" charset="0"/>
                <a:cs typeface="Times New Roman" panose="02020603050405020304" pitchFamily="18" charset="0"/>
              </a:rPr>
              <a:t>Kokie siūlomi žingsniai saugant BAST ir Vietoves?</a:t>
            </a:r>
            <a:endParaRPr lang="en-GB" altLang="en-US" sz="2800" b="1" dirty="0">
              <a:latin typeface="Times New Roman" panose="02020603050405020304" pitchFamily="18" charset="0"/>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2606566946"/>
              </p:ext>
            </p:extLst>
          </p:nvPr>
        </p:nvGraphicFramePr>
        <p:xfrm>
          <a:off x="1775520" y="1124744"/>
          <a:ext cx="8856984" cy="5488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B495E99-F6A4-4D07-B213-4D9B33CC7F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1861" y="5445881"/>
            <a:ext cx="1198070" cy="1167247"/>
          </a:xfrm>
          <a:prstGeom prst="rect">
            <a:avLst/>
          </a:prstGeom>
        </p:spPr>
      </p:pic>
    </p:spTree>
    <p:extLst>
      <p:ext uri="{BB962C8B-B14F-4D97-AF65-F5344CB8AC3E}">
        <p14:creationId xmlns:p14="http://schemas.microsoft.com/office/powerpoint/2010/main" val="31779736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4F01-0098-4A10-950D-3EE7CCADA453}"/>
              </a:ext>
            </a:extLst>
          </p:cNvPr>
          <p:cNvSpPr>
            <a:spLocks noGrp="1"/>
          </p:cNvSpPr>
          <p:nvPr>
            <p:ph type="ctrTitle"/>
          </p:nvPr>
        </p:nvSpPr>
        <p:spPr>
          <a:xfrm>
            <a:off x="884583" y="816429"/>
            <a:ext cx="10774017" cy="2453545"/>
          </a:xfrm>
        </p:spPr>
        <p:txBody>
          <a:bodyPr>
            <a:normAutofit/>
          </a:bodyPr>
          <a:lstStyle/>
          <a:p>
            <a:r>
              <a:rPr lang="lt-LT" sz="4900" b="1" dirty="0">
                <a:solidFill>
                  <a:schemeClr val="bg1"/>
                </a:solidFill>
                <a:latin typeface="+mn-lt"/>
              </a:rPr>
              <a:t>Ačiū už dėmesį</a:t>
            </a:r>
            <a:endParaRPr lang="lt-LT" dirty="0"/>
          </a:p>
        </p:txBody>
      </p:sp>
      <p:sp>
        <p:nvSpPr>
          <p:cNvPr id="3" name="Subtitle 2">
            <a:extLst>
              <a:ext uri="{FF2B5EF4-FFF2-40B4-BE49-F238E27FC236}">
                <a16:creationId xmlns:a16="http://schemas.microsoft.com/office/drawing/2014/main" id="{E664E4F1-813E-4CD5-B409-2747FC2CDCF1}"/>
              </a:ext>
            </a:extLst>
          </p:cNvPr>
          <p:cNvSpPr>
            <a:spLocks noGrp="1"/>
          </p:cNvSpPr>
          <p:nvPr>
            <p:ph type="subTitle" idx="1"/>
          </p:nvPr>
        </p:nvSpPr>
        <p:spPr>
          <a:xfrm>
            <a:off x="1524000" y="4484914"/>
            <a:ext cx="9144000" cy="1872343"/>
          </a:xfrm>
        </p:spPr>
        <p:txBody>
          <a:bodyPr>
            <a:normAutofit/>
          </a:bodyPr>
          <a:lstStyle/>
          <a:p>
            <a:r>
              <a:rPr lang="lt-LT" sz="3600" b="1" dirty="0">
                <a:solidFill>
                  <a:schemeClr val="bg1"/>
                </a:solidFill>
              </a:rPr>
              <a:t>Albertas Stanislovaitis</a:t>
            </a:r>
          </a:p>
          <a:p>
            <a:r>
              <a:rPr lang="lt-LT" sz="3200" dirty="0">
                <a:solidFill>
                  <a:schemeClr val="bg1"/>
                </a:solidFill>
              </a:rPr>
              <a:t>Valstybinė saugomų teritorijų tarnyba</a:t>
            </a:r>
          </a:p>
        </p:txBody>
      </p:sp>
      <p:pic>
        <p:nvPicPr>
          <p:cNvPr id="4" name="Picture 3">
            <a:extLst>
              <a:ext uri="{FF2B5EF4-FFF2-40B4-BE49-F238E27FC236}">
                <a16:creationId xmlns:a16="http://schemas.microsoft.com/office/drawing/2014/main" id="{CDE18B82-8717-496D-B65E-9754509A9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800" y="5599902"/>
            <a:ext cx="916553" cy="892973"/>
          </a:xfrm>
          <a:prstGeom prst="rect">
            <a:avLst/>
          </a:prstGeom>
        </p:spPr>
      </p:pic>
    </p:spTree>
    <p:extLst>
      <p:ext uri="{BB962C8B-B14F-4D97-AF65-F5344CB8AC3E}">
        <p14:creationId xmlns:p14="http://schemas.microsoft.com/office/powerpoint/2010/main" val="290358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FEF4A0-BB67-4395-8281-AF1D83AD5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2800" y="5599902"/>
            <a:ext cx="916553" cy="892973"/>
          </a:xfrm>
          <a:prstGeom prst="rect">
            <a:avLst/>
          </a:prstGeom>
        </p:spPr>
      </p:pic>
      <p:sp>
        <p:nvSpPr>
          <p:cNvPr id="8" name="Subtitle 2">
            <a:extLst>
              <a:ext uri="{FF2B5EF4-FFF2-40B4-BE49-F238E27FC236}">
                <a16:creationId xmlns:a16="http://schemas.microsoft.com/office/drawing/2014/main" id="{FD286DB8-455C-4CA9-B698-BDA2DBBB0310}"/>
              </a:ext>
            </a:extLst>
          </p:cNvPr>
          <p:cNvSpPr txBox="1">
            <a:spLocks/>
          </p:cNvSpPr>
          <p:nvPr/>
        </p:nvSpPr>
        <p:spPr>
          <a:xfrm>
            <a:off x="3999515" y="6311900"/>
            <a:ext cx="3683000" cy="436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t-LT" sz="1600" b="1" dirty="0">
                <a:solidFill>
                  <a:srgbClr val="007732"/>
                </a:solidFill>
                <a:latin typeface="+mj-lt"/>
              </a:rPr>
              <a:t>SAUGOMA IR TAU</a:t>
            </a:r>
            <a:r>
              <a:rPr lang="en-US" sz="1600" b="1" dirty="0">
                <a:solidFill>
                  <a:srgbClr val="007732"/>
                </a:solidFill>
                <a:latin typeface="+mj-lt"/>
              </a:rPr>
              <a:t>!</a:t>
            </a:r>
            <a:endParaRPr lang="lt-LT" sz="1600" b="1" dirty="0">
              <a:solidFill>
                <a:srgbClr val="007732"/>
              </a:solidFill>
              <a:latin typeface="+mj-lt"/>
            </a:endParaRPr>
          </a:p>
        </p:txBody>
      </p:sp>
      <p:sp>
        <p:nvSpPr>
          <p:cNvPr id="9" name="Title 1">
            <a:extLst>
              <a:ext uri="{FF2B5EF4-FFF2-40B4-BE49-F238E27FC236}">
                <a16:creationId xmlns:a16="http://schemas.microsoft.com/office/drawing/2014/main" id="{584ED0A7-F8FF-427D-AC93-C9F39838EF82}"/>
              </a:ext>
            </a:extLst>
          </p:cNvPr>
          <p:cNvSpPr>
            <a:spLocks noGrp="1"/>
          </p:cNvSpPr>
          <p:nvPr>
            <p:ph type="title"/>
          </p:nvPr>
        </p:nvSpPr>
        <p:spPr>
          <a:xfrm>
            <a:off x="103753" y="365125"/>
            <a:ext cx="10515600" cy="1325563"/>
          </a:xfrm>
        </p:spPr>
        <p:txBody>
          <a:bodyPr>
            <a:normAutofit/>
          </a:bodyPr>
          <a:lstStyle/>
          <a:p>
            <a:pPr algn="ctr"/>
            <a:r>
              <a:rPr lang="lt-LT" sz="3200" b="1" dirty="0">
                <a:latin typeface="Times New Roman" panose="02020603050405020304" pitchFamily="18" charset="0"/>
                <a:cs typeface="Times New Roman" panose="02020603050405020304" pitchFamily="18" charset="0"/>
              </a:rPr>
              <a:t>Miškai saugomose teritorijose:</a:t>
            </a:r>
          </a:p>
        </p:txBody>
      </p:sp>
      <p:sp>
        <p:nvSpPr>
          <p:cNvPr id="10" name="Content Placeholder 2">
            <a:extLst>
              <a:ext uri="{FF2B5EF4-FFF2-40B4-BE49-F238E27FC236}">
                <a16:creationId xmlns:a16="http://schemas.microsoft.com/office/drawing/2014/main" id="{39497566-ED09-4751-9A86-6FBF2A2D0895}"/>
              </a:ext>
            </a:extLst>
          </p:cNvPr>
          <p:cNvSpPr>
            <a:spLocks noGrp="1"/>
          </p:cNvSpPr>
          <p:nvPr>
            <p:ph idx="1"/>
          </p:nvPr>
        </p:nvSpPr>
        <p:spPr>
          <a:xfrm>
            <a:off x="333374" y="1358106"/>
            <a:ext cx="11439525" cy="4351338"/>
          </a:xfrm>
        </p:spPr>
        <p:txBody>
          <a:bodyPr>
            <a:normAutofit lnSpcReduction="10000"/>
          </a:bodyPr>
          <a:lstStyle/>
          <a:p>
            <a:pPr marL="0" indent="0">
              <a:buNone/>
            </a:pPr>
            <a:r>
              <a:rPr lang="lt-LT" dirty="0">
                <a:latin typeface="Times New Roman" panose="02020603050405020304" pitchFamily="18" charset="0"/>
                <a:cs typeface="Times New Roman" panose="02020603050405020304" pitchFamily="18" charset="0"/>
              </a:rPr>
              <a:t>Iš viso miškų Lietuvoje – 2 178 640,07 ha*</a:t>
            </a:r>
          </a:p>
          <a:p>
            <a:pPr marL="0" indent="0">
              <a:buNone/>
            </a:pPr>
            <a:r>
              <a:rPr lang="lt-LT" dirty="0" err="1">
                <a:latin typeface="Times New Roman" panose="02020603050405020304" pitchFamily="18" charset="0"/>
                <a:cs typeface="Times New Roman" panose="02020603050405020304" pitchFamily="18" charset="0"/>
              </a:rPr>
              <a:t>Mi</a:t>
            </a:r>
            <a:r>
              <a:rPr lang="en-US" dirty="0">
                <a:latin typeface="Times New Roman" panose="02020603050405020304" pitchFamily="18" charset="0"/>
                <a:cs typeface="Times New Roman" panose="02020603050405020304" pitchFamily="18" charset="0"/>
              </a:rPr>
              <a:t>š</a:t>
            </a:r>
            <a:r>
              <a:rPr lang="lt-LT" dirty="0">
                <a:latin typeface="Times New Roman" panose="02020603050405020304" pitchFamily="18" charset="0"/>
                <a:cs typeface="Times New Roman" panose="02020603050405020304" pitchFamily="18" charset="0"/>
              </a:rPr>
              <a:t>kai saugomose teritorijose – 677 449,51 ha** </a:t>
            </a:r>
            <a:r>
              <a:rPr lang="lt-LT" sz="1800" dirty="0">
                <a:latin typeface="Times New Roman" panose="02020603050405020304" pitchFamily="18" charset="0"/>
                <a:cs typeface="Times New Roman" panose="02020603050405020304" pitchFamily="18" charset="0"/>
              </a:rPr>
              <a:t>(31 </a:t>
            </a:r>
            <a:r>
              <a:rPr lang="en-US" sz="1800" dirty="0">
                <a:latin typeface="Times New Roman" panose="02020603050405020304" pitchFamily="18" charset="0"/>
                <a:cs typeface="Times New Roman" panose="02020603050405020304" pitchFamily="18" charset="0"/>
              </a:rPr>
              <a:t>%</a:t>
            </a:r>
            <a:r>
              <a:rPr lang="lt-LT" sz="1800" dirty="0">
                <a:latin typeface="Times New Roman" panose="02020603050405020304" pitchFamily="18" charset="0"/>
                <a:cs typeface="Times New Roman" panose="02020603050405020304" pitchFamily="18" charset="0"/>
              </a:rPr>
              <a:t> nuo visų miškų ploto Lietuvoje)</a:t>
            </a:r>
          </a:p>
          <a:p>
            <a:pPr marL="0" indent="0">
              <a:buNone/>
            </a:pPr>
            <a:endParaRPr lang="lt-LT" dirty="0">
              <a:solidFill>
                <a:srgbClr val="004077"/>
              </a:solidFill>
            </a:endParaRPr>
          </a:p>
          <a:p>
            <a:pPr marL="0" indent="0">
              <a:buNone/>
            </a:pPr>
            <a:endParaRPr lang="lt-LT" dirty="0">
              <a:solidFill>
                <a:srgbClr val="004077"/>
              </a:solidFill>
            </a:endParaRPr>
          </a:p>
          <a:p>
            <a:pPr marL="0" indent="0">
              <a:buNone/>
            </a:pPr>
            <a:endParaRPr lang="lt-LT" dirty="0">
              <a:solidFill>
                <a:srgbClr val="004077"/>
              </a:solidFill>
            </a:endParaRPr>
          </a:p>
          <a:p>
            <a:pPr marL="0" indent="0">
              <a:buNone/>
            </a:pPr>
            <a:endParaRPr lang="lt-LT" dirty="0">
              <a:solidFill>
                <a:srgbClr val="004077"/>
              </a:solidFill>
            </a:endParaRPr>
          </a:p>
          <a:p>
            <a:pPr marL="0" indent="0">
              <a:buNone/>
            </a:pPr>
            <a:endParaRPr lang="lt-LT" dirty="0">
              <a:solidFill>
                <a:srgbClr val="004077"/>
              </a:solidFill>
            </a:endParaRPr>
          </a:p>
          <a:p>
            <a:pPr marL="0" indent="0">
              <a:buNone/>
            </a:pPr>
            <a:r>
              <a:rPr lang="lt-LT" sz="1600" i="1" dirty="0">
                <a:solidFill>
                  <a:srgbClr val="004077"/>
                </a:solidFill>
              </a:rPr>
              <a:t>* </a:t>
            </a:r>
            <a:r>
              <a:rPr lang="lt-LT" sz="1600" i="1" dirty="0">
                <a:solidFill>
                  <a:srgbClr val="004077"/>
                </a:solidFill>
                <a:latin typeface="Times New Roman" panose="02020603050405020304" pitchFamily="18" charset="0"/>
                <a:cs typeface="Times New Roman" panose="02020603050405020304" pitchFamily="18" charset="0"/>
              </a:rPr>
              <a:t>Pagal VMT 2020 m. vasario mėnesį VSTT pateiktus Miškų kadastro duomenis</a:t>
            </a:r>
          </a:p>
          <a:p>
            <a:pPr marL="0" indent="0">
              <a:buNone/>
            </a:pPr>
            <a:r>
              <a:rPr lang="lt-LT" sz="1600" i="1" dirty="0">
                <a:solidFill>
                  <a:srgbClr val="004077"/>
                </a:solidFill>
                <a:latin typeface="Times New Roman" panose="02020603050405020304" pitchFamily="18" charset="0"/>
                <a:cs typeface="Times New Roman" panose="02020603050405020304" pitchFamily="18" charset="0"/>
              </a:rPr>
              <a:t>** Saugomos teritorijos - rezervatai, draustiniai ir paveldo objektai; atkuriamieji sklypai, genetiniai sklypai; nacionaliniai ir regioniniai parkai, biosferos rezervatai ir biosferos poligonai; „</a:t>
            </a:r>
            <a:r>
              <a:rPr lang="lt-LT" sz="1600" i="1" dirty="0" err="1">
                <a:solidFill>
                  <a:srgbClr val="004077"/>
                </a:solidFill>
                <a:latin typeface="Times New Roman" panose="02020603050405020304" pitchFamily="18" charset="0"/>
                <a:cs typeface="Times New Roman" panose="02020603050405020304" pitchFamily="18" charset="0"/>
              </a:rPr>
              <a:t>Natura</a:t>
            </a:r>
            <a:r>
              <a:rPr lang="lt-LT" sz="1600" i="1" dirty="0">
                <a:solidFill>
                  <a:srgbClr val="004077"/>
                </a:solidFill>
                <a:latin typeface="Times New Roman" panose="02020603050405020304" pitchFamily="18" charset="0"/>
                <a:cs typeface="Times New Roman" panose="02020603050405020304" pitchFamily="18" charset="0"/>
              </a:rPr>
              <a:t> 2000“ teritorijos.</a:t>
            </a:r>
          </a:p>
          <a:p>
            <a:pPr marL="0" indent="0">
              <a:buNone/>
            </a:pPr>
            <a:endParaRPr lang="lt-LT" dirty="0">
              <a:solidFill>
                <a:srgbClr val="004077"/>
              </a:solidFill>
            </a:endParaRPr>
          </a:p>
        </p:txBody>
      </p:sp>
      <p:graphicFrame>
        <p:nvGraphicFramePr>
          <p:cNvPr id="12" name="Chart 11">
            <a:extLst>
              <a:ext uri="{FF2B5EF4-FFF2-40B4-BE49-F238E27FC236}">
                <a16:creationId xmlns:a16="http://schemas.microsoft.com/office/drawing/2014/main" id="{D44C687A-BE5C-4E63-952E-A73EF68B55F6}"/>
              </a:ext>
            </a:extLst>
          </p:cNvPr>
          <p:cNvGraphicFramePr>
            <a:graphicFrameLocks/>
          </p:cNvGraphicFramePr>
          <p:nvPr>
            <p:extLst>
              <p:ext uri="{D42A27DB-BD31-4B8C-83A1-F6EECF244321}">
                <p14:modId xmlns:p14="http://schemas.microsoft.com/office/powerpoint/2010/main" val="576355483"/>
              </p:ext>
            </p:extLst>
          </p:nvPr>
        </p:nvGraphicFramePr>
        <p:xfrm>
          <a:off x="2676088" y="1853967"/>
          <a:ext cx="5872294" cy="34649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124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0633E-9AC0-4AFD-BB7B-47E08F742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2800" y="5599902"/>
            <a:ext cx="916553" cy="892973"/>
          </a:xfrm>
          <a:prstGeom prst="rect">
            <a:avLst/>
          </a:prstGeom>
        </p:spPr>
      </p:pic>
      <p:sp>
        <p:nvSpPr>
          <p:cNvPr id="7" name="Subtitle 2">
            <a:extLst>
              <a:ext uri="{FF2B5EF4-FFF2-40B4-BE49-F238E27FC236}">
                <a16:creationId xmlns:a16="http://schemas.microsoft.com/office/drawing/2014/main" id="{781121DB-8411-4CB5-9BCA-9DE78F8292E8}"/>
              </a:ext>
            </a:extLst>
          </p:cNvPr>
          <p:cNvSpPr txBox="1">
            <a:spLocks/>
          </p:cNvSpPr>
          <p:nvPr/>
        </p:nvSpPr>
        <p:spPr>
          <a:xfrm>
            <a:off x="4082473" y="6311900"/>
            <a:ext cx="3683000" cy="436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lt-LT" sz="1400" b="1" dirty="0">
              <a:solidFill>
                <a:schemeClr val="bg1">
                  <a:alpha val="77000"/>
                </a:schemeClr>
              </a:solidFill>
            </a:endParaRPr>
          </a:p>
        </p:txBody>
      </p:sp>
      <p:sp>
        <p:nvSpPr>
          <p:cNvPr id="8" name="Subtitle 2">
            <a:extLst>
              <a:ext uri="{FF2B5EF4-FFF2-40B4-BE49-F238E27FC236}">
                <a16:creationId xmlns:a16="http://schemas.microsoft.com/office/drawing/2014/main" id="{752EB390-FF94-4924-8B53-82E27A789CF4}"/>
              </a:ext>
            </a:extLst>
          </p:cNvPr>
          <p:cNvSpPr txBox="1">
            <a:spLocks/>
          </p:cNvSpPr>
          <p:nvPr/>
        </p:nvSpPr>
        <p:spPr>
          <a:xfrm>
            <a:off x="3999515" y="6311900"/>
            <a:ext cx="3683000" cy="436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t-LT" sz="1600" b="1" dirty="0">
                <a:solidFill>
                  <a:srgbClr val="007732"/>
                </a:solidFill>
                <a:latin typeface="+mj-lt"/>
              </a:rPr>
              <a:t>SAUGOMA IR TAU</a:t>
            </a:r>
            <a:r>
              <a:rPr lang="en-US" sz="1600" b="1" dirty="0">
                <a:solidFill>
                  <a:srgbClr val="007732"/>
                </a:solidFill>
                <a:latin typeface="+mj-lt"/>
              </a:rPr>
              <a:t>!</a:t>
            </a:r>
            <a:endParaRPr lang="lt-LT" sz="1600" b="1" dirty="0">
              <a:solidFill>
                <a:srgbClr val="007732"/>
              </a:solidFill>
              <a:latin typeface="+mj-lt"/>
            </a:endParaRPr>
          </a:p>
        </p:txBody>
      </p:sp>
      <p:pic>
        <p:nvPicPr>
          <p:cNvPr id="3" name="Picture 2">
            <a:extLst>
              <a:ext uri="{FF2B5EF4-FFF2-40B4-BE49-F238E27FC236}">
                <a16:creationId xmlns:a16="http://schemas.microsoft.com/office/drawing/2014/main" id="{52958550-64E6-4830-83D0-FFA9AD1ED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959" y="0"/>
            <a:ext cx="9700345" cy="6858000"/>
          </a:xfrm>
          <a:prstGeom prst="rect">
            <a:avLst/>
          </a:prstGeom>
        </p:spPr>
      </p:pic>
      <p:graphicFrame>
        <p:nvGraphicFramePr>
          <p:cNvPr id="9" name="Chart 8">
            <a:extLst>
              <a:ext uri="{FF2B5EF4-FFF2-40B4-BE49-F238E27FC236}">
                <a16:creationId xmlns:a16="http://schemas.microsoft.com/office/drawing/2014/main" id="{66A3B9C6-B380-449A-AC40-DFE3FCD5BAEB}"/>
              </a:ext>
            </a:extLst>
          </p:cNvPr>
          <p:cNvGraphicFramePr>
            <a:graphicFrameLocks/>
          </p:cNvGraphicFramePr>
          <p:nvPr>
            <p:extLst>
              <p:ext uri="{D42A27DB-BD31-4B8C-83A1-F6EECF244321}">
                <p14:modId xmlns:p14="http://schemas.microsoft.com/office/powerpoint/2010/main" val="604856354"/>
              </p:ext>
            </p:extLst>
          </p:nvPr>
        </p:nvGraphicFramePr>
        <p:xfrm>
          <a:off x="-128244" y="2582791"/>
          <a:ext cx="4879287" cy="2886652"/>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C5378B0B-6D7E-44EA-AD16-385B41F99EBE}"/>
              </a:ext>
            </a:extLst>
          </p:cNvPr>
          <p:cNvSpPr/>
          <p:nvPr/>
        </p:nvSpPr>
        <p:spPr>
          <a:xfrm>
            <a:off x="0" y="5563557"/>
            <a:ext cx="2807855" cy="1200329"/>
          </a:xfrm>
          <a:prstGeom prst="rect">
            <a:avLst/>
          </a:prstGeom>
        </p:spPr>
        <p:txBody>
          <a:bodyPr wrap="square">
            <a:spAutoFit/>
          </a:bodyPr>
          <a:lstStyle/>
          <a:p>
            <a:r>
              <a:rPr lang="lt-LT" sz="1200" i="1" dirty="0">
                <a:solidFill>
                  <a:srgbClr val="004077"/>
                </a:solidFill>
                <a:latin typeface="Times New Roman" panose="02020603050405020304" pitchFamily="18" charset="0"/>
                <a:cs typeface="Times New Roman" panose="02020603050405020304" pitchFamily="18" charset="0"/>
              </a:rPr>
              <a:t>* </a:t>
            </a:r>
            <a:r>
              <a:rPr lang="lt-LT" sz="1200" i="1" dirty="0">
                <a:latin typeface="Times New Roman" panose="02020603050405020304" pitchFamily="18" charset="0"/>
                <a:cs typeface="Times New Roman" panose="02020603050405020304" pitchFamily="18" charset="0"/>
              </a:rPr>
              <a:t>Saugomos teritorijos - rezervatai, draustiniai ir paveldo objektai; atkuriamieji sklypai, genetiniai sklypai; nacionaliniai ir regioniniai parkai, biosferos rezervatai ir biosferos poligonai; „</a:t>
            </a:r>
            <a:r>
              <a:rPr lang="lt-LT" sz="1200" i="1" dirty="0" err="1">
                <a:latin typeface="Times New Roman" panose="02020603050405020304" pitchFamily="18" charset="0"/>
                <a:cs typeface="Times New Roman" panose="02020603050405020304" pitchFamily="18" charset="0"/>
              </a:rPr>
              <a:t>Natura</a:t>
            </a:r>
            <a:r>
              <a:rPr lang="lt-LT" sz="1200" i="1" dirty="0">
                <a:latin typeface="Times New Roman" panose="02020603050405020304" pitchFamily="18" charset="0"/>
                <a:cs typeface="Times New Roman" panose="02020603050405020304" pitchFamily="18" charset="0"/>
              </a:rPr>
              <a:t> 2000“ teritorijos.</a:t>
            </a:r>
          </a:p>
        </p:txBody>
      </p:sp>
    </p:spTree>
    <p:extLst>
      <p:ext uri="{BB962C8B-B14F-4D97-AF65-F5344CB8AC3E}">
        <p14:creationId xmlns:p14="http://schemas.microsoft.com/office/powerpoint/2010/main" val="238467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7" y="1"/>
            <a:ext cx="12137626" cy="1325563"/>
          </a:xfrm>
        </p:spPr>
        <p:txBody>
          <a:bodyPr>
            <a:normAutofit/>
          </a:bodyPr>
          <a:lstStyle/>
          <a:p>
            <a:pPr algn="ctr"/>
            <a:r>
              <a:rPr lang="lt-LT" sz="3600" dirty="0">
                <a:latin typeface="Times New Roman" panose="02020603050405020304" pitchFamily="18" charset="0"/>
                <a:cs typeface="Times New Roman" panose="02020603050405020304" pitchFamily="18" charset="0"/>
              </a:rPr>
              <a:t>Buveinių vertinimas pagal Buveinių direktyvą</a:t>
            </a:r>
            <a:endParaRPr lang="en-US" sz="3600" dirty="0">
              <a:latin typeface="Times New Roman" panose="02020603050405020304" pitchFamily="18"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00000000-0008-0000-0100-000010000000}"/>
              </a:ext>
            </a:extLst>
          </p:cNvPr>
          <p:cNvGraphicFramePr>
            <a:graphicFrameLocks/>
          </p:cNvGraphicFramePr>
          <p:nvPr>
            <p:extLst>
              <p:ext uri="{D42A27DB-BD31-4B8C-83A1-F6EECF244321}">
                <p14:modId xmlns:p14="http://schemas.microsoft.com/office/powerpoint/2010/main" val="2525413746"/>
              </p:ext>
            </p:extLst>
          </p:nvPr>
        </p:nvGraphicFramePr>
        <p:xfrm>
          <a:off x="453005" y="1524697"/>
          <a:ext cx="5486994" cy="35170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100-00000E000000}"/>
              </a:ext>
            </a:extLst>
          </p:cNvPr>
          <p:cNvGraphicFramePr>
            <a:graphicFrameLocks/>
          </p:cNvGraphicFramePr>
          <p:nvPr>
            <p:extLst>
              <p:ext uri="{D42A27DB-BD31-4B8C-83A1-F6EECF244321}">
                <p14:modId xmlns:p14="http://schemas.microsoft.com/office/powerpoint/2010/main" val="1641719846"/>
              </p:ext>
            </p:extLst>
          </p:nvPr>
        </p:nvGraphicFramePr>
        <p:xfrm>
          <a:off x="6252002" y="1524698"/>
          <a:ext cx="5368955" cy="35170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F1C3BB3F-F04D-4E28-B91A-D9D8D374165D}"/>
              </a:ext>
            </a:extLst>
          </p:cNvPr>
          <p:cNvGraphicFramePr>
            <a:graphicFrameLocks noGrp="1"/>
          </p:cNvGraphicFramePr>
          <p:nvPr>
            <p:extLst>
              <p:ext uri="{D42A27DB-BD31-4B8C-83A1-F6EECF244321}">
                <p14:modId xmlns:p14="http://schemas.microsoft.com/office/powerpoint/2010/main" val="859970340"/>
              </p:ext>
            </p:extLst>
          </p:nvPr>
        </p:nvGraphicFramePr>
        <p:xfrm>
          <a:off x="5381537" y="4567702"/>
          <a:ext cx="2206305" cy="964734"/>
        </p:xfrm>
        <a:graphic>
          <a:graphicData uri="http://schemas.openxmlformats.org/drawingml/2006/table">
            <a:tbl>
              <a:tblPr>
                <a:tableStyleId>{5C22544A-7EE6-4342-B048-85BDC9FD1C3A}</a:tableStyleId>
              </a:tblPr>
              <a:tblGrid>
                <a:gridCol w="2206305">
                  <a:extLst>
                    <a:ext uri="{9D8B030D-6E8A-4147-A177-3AD203B41FA5}">
                      <a16:colId xmlns:a16="http://schemas.microsoft.com/office/drawing/2014/main" val="2624299113"/>
                    </a:ext>
                  </a:extLst>
                </a:gridCol>
              </a:tblGrid>
              <a:tr h="200122">
                <a:tc>
                  <a:txBody>
                    <a:bodyPr/>
                    <a:lstStyle/>
                    <a:p>
                      <a:pPr algn="l" fontAlgn="b"/>
                      <a:r>
                        <a:rPr lang="lt-LT" sz="1100" u="none" strike="noStrike">
                          <a:effectLst/>
                        </a:rPr>
                        <a:t>FV - PALANKI</a:t>
                      </a:r>
                      <a:endParaRPr lang="lt-L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6082996"/>
                  </a:ext>
                </a:extLst>
              </a:tr>
              <a:tr h="364368">
                <a:tc>
                  <a:txBody>
                    <a:bodyPr/>
                    <a:lstStyle/>
                    <a:p>
                      <a:pPr algn="l" fontAlgn="b"/>
                      <a:r>
                        <a:rPr lang="lt-LT" sz="1100" u="none" strike="noStrike">
                          <a:effectLst/>
                        </a:rPr>
                        <a:t>U1 - NEPALANKI-NEPAKANKAMA</a:t>
                      </a:r>
                      <a:endParaRPr lang="lt-L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4642276"/>
                  </a:ext>
                </a:extLst>
              </a:tr>
              <a:tr h="200122">
                <a:tc>
                  <a:txBody>
                    <a:bodyPr/>
                    <a:lstStyle/>
                    <a:p>
                      <a:pPr algn="l" fontAlgn="b"/>
                      <a:r>
                        <a:rPr lang="lt-LT" sz="1100" u="none" strike="noStrike">
                          <a:effectLst/>
                        </a:rPr>
                        <a:t>U2 - NEPALANKI-BLOGA</a:t>
                      </a:r>
                      <a:endParaRPr lang="lt-L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9548363"/>
                  </a:ext>
                </a:extLst>
              </a:tr>
              <a:tr h="200122">
                <a:tc>
                  <a:txBody>
                    <a:bodyPr/>
                    <a:lstStyle/>
                    <a:p>
                      <a:pPr algn="l" fontAlgn="b"/>
                      <a:r>
                        <a:rPr lang="lt-LT" sz="1100" b="0" i="0" u="none" strike="noStrike" dirty="0">
                          <a:solidFill>
                            <a:srgbClr val="000000"/>
                          </a:solidFill>
                          <a:effectLst/>
                          <a:latin typeface="Calibri" panose="020F0502020204030204" pitchFamily="34" charset="0"/>
                        </a:rPr>
                        <a:t>XX - NEŽINOMA</a:t>
                      </a:r>
                    </a:p>
                  </a:txBody>
                  <a:tcPr marL="9525" marR="9525" marT="9525" marB="0" anchor="b"/>
                </a:tc>
                <a:extLst>
                  <a:ext uri="{0D108BD9-81ED-4DB2-BD59-A6C34878D82A}">
                    <a16:rowId xmlns:a16="http://schemas.microsoft.com/office/drawing/2014/main" val="921329256"/>
                  </a:ext>
                </a:extLst>
              </a:tr>
            </a:tbl>
          </a:graphicData>
        </a:graphic>
      </p:graphicFrame>
      <p:pic>
        <p:nvPicPr>
          <p:cNvPr id="8" name="Picture 7">
            <a:extLst>
              <a:ext uri="{FF2B5EF4-FFF2-40B4-BE49-F238E27FC236}">
                <a16:creationId xmlns:a16="http://schemas.microsoft.com/office/drawing/2014/main" id="{7259064F-102A-48DC-A34C-15506BA17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2800" y="5599902"/>
            <a:ext cx="916553" cy="892973"/>
          </a:xfrm>
          <a:prstGeom prst="rect">
            <a:avLst/>
          </a:prstGeom>
        </p:spPr>
      </p:pic>
    </p:spTree>
    <p:extLst>
      <p:ext uri="{BB962C8B-B14F-4D97-AF65-F5344CB8AC3E}">
        <p14:creationId xmlns:p14="http://schemas.microsoft.com/office/powerpoint/2010/main" val="177132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4C226-B34F-454B-A636-3FD15ECAB80A}"/>
              </a:ext>
            </a:extLst>
          </p:cNvPr>
          <p:cNvSpPr>
            <a:spLocks noGrp="1"/>
          </p:cNvSpPr>
          <p:nvPr>
            <p:ph type="title"/>
          </p:nvPr>
        </p:nvSpPr>
        <p:spPr>
          <a:xfrm>
            <a:off x="748697" y="0"/>
            <a:ext cx="10515600" cy="1325563"/>
          </a:xfrm>
        </p:spPr>
        <p:txBody>
          <a:bodyPr>
            <a:normAutofit/>
          </a:bodyPr>
          <a:lstStyle/>
          <a:p>
            <a:pPr algn="ctr"/>
            <a:r>
              <a:rPr lang="lt-LT" sz="3600" b="1" dirty="0">
                <a:latin typeface="Times New Roman" panose="02020603050405020304" pitchFamily="18" charset="0"/>
                <a:cs typeface="Times New Roman" panose="02020603050405020304" pitchFamily="18" charset="0"/>
              </a:rPr>
              <a:t>Miškų buveinės – unikalūs gamtos kompleksai</a:t>
            </a:r>
          </a:p>
        </p:txBody>
      </p:sp>
      <p:sp>
        <p:nvSpPr>
          <p:cNvPr id="3" name="Content Placeholder 2">
            <a:extLst>
              <a:ext uri="{FF2B5EF4-FFF2-40B4-BE49-F238E27FC236}">
                <a16:creationId xmlns:a16="http://schemas.microsoft.com/office/drawing/2014/main" id="{F418DE8C-22AB-4B21-87A0-FD850CF55E98}"/>
              </a:ext>
            </a:extLst>
          </p:cNvPr>
          <p:cNvSpPr>
            <a:spLocks noGrp="1"/>
          </p:cNvSpPr>
          <p:nvPr>
            <p:ph idx="1"/>
          </p:nvPr>
        </p:nvSpPr>
        <p:spPr>
          <a:xfrm flipV="1">
            <a:off x="0" y="1098959"/>
            <a:ext cx="11946835" cy="96412"/>
          </a:xfrm>
        </p:spPr>
        <p:txBody>
          <a:bodyPr>
            <a:normAutofit fontScale="25000" lnSpcReduction="20000"/>
          </a:bodyPr>
          <a:lstStyle/>
          <a:p>
            <a:pPr marL="0" indent="0" algn="just">
              <a:buNone/>
            </a:pPr>
            <a:r>
              <a:rPr lang="lt-LT" sz="2000" dirty="0">
                <a:latin typeface="Times New Roman" panose="02020603050405020304" pitchFamily="18" charset="0"/>
                <a:cs typeface="Times New Roman" panose="02020603050405020304" pitchFamily="18" charset="0"/>
              </a:rPr>
              <a:t>	</a:t>
            </a:r>
            <a:endParaRPr lang="lt-LT" dirty="0"/>
          </a:p>
        </p:txBody>
      </p:sp>
      <p:pic>
        <p:nvPicPr>
          <p:cNvPr id="7" name="Picture 6">
            <a:extLst>
              <a:ext uri="{FF2B5EF4-FFF2-40B4-BE49-F238E27FC236}">
                <a16:creationId xmlns:a16="http://schemas.microsoft.com/office/drawing/2014/main" id="{F9AEA4A4-FC01-480E-838D-A41E799F4E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392" y="1650409"/>
            <a:ext cx="5996105" cy="4108632"/>
          </a:xfrm>
          <a:prstGeom prst="rect">
            <a:avLst/>
          </a:prstGeom>
        </p:spPr>
      </p:pic>
      <p:graphicFrame>
        <p:nvGraphicFramePr>
          <p:cNvPr id="6" name="Chart 5">
            <a:extLst>
              <a:ext uri="{FF2B5EF4-FFF2-40B4-BE49-F238E27FC236}">
                <a16:creationId xmlns:a16="http://schemas.microsoft.com/office/drawing/2014/main" id="{84EA0EC3-96A7-4BAF-A370-5DBDE89DB214}"/>
              </a:ext>
            </a:extLst>
          </p:cNvPr>
          <p:cNvGraphicFramePr>
            <a:graphicFrameLocks/>
          </p:cNvGraphicFramePr>
          <p:nvPr>
            <p:extLst>
              <p:ext uri="{D42A27DB-BD31-4B8C-83A1-F6EECF244321}">
                <p14:modId xmlns:p14="http://schemas.microsoft.com/office/powerpoint/2010/main" val="2073852658"/>
              </p:ext>
            </p:extLst>
          </p:nvPr>
        </p:nvGraphicFramePr>
        <p:xfrm>
          <a:off x="6006497" y="1650409"/>
          <a:ext cx="5782811" cy="38204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Object 7">
            <a:extLst>
              <a:ext uri="{FF2B5EF4-FFF2-40B4-BE49-F238E27FC236}">
                <a16:creationId xmlns:a16="http://schemas.microsoft.com/office/drawing/2014/main" id="{700FC10A-E92F-4850-A78E-CF046436FBCF}"/>
              </a:ext>
            </a:extLst>
          </p:cNvPr>
          <p:cNvGraphicFramePr>
            <a:graphicFrameLocks noChangeAspect="1"/>
          </p:cNvGraphicFramePr>
          <p:nvPr>
            <p:extLst>
              <p:ext uri="{D42A27DB-BD31-4B8C-83A1-F6EECF244321}">
                <p14:modId xmlns:p14="http://schemas.microsoft.com/office/powerpoint/2010/main" val="3510730606"/>
              </p:ext>
            </p:extLst>
          </p:nvPr>
        </p:nvGraphicFramePr>
        <p:xfrm>
          <a:off x="7000656" y="5759041"/>
          <a:ext cx="1822450" cy="781050"/>
        </p:xfrm>
        <a:graphic>
          <a:graphicData uri="http://schemas.openxmlformats.org/presentationml/2006/ole">
            <mc:AlternateContent xmlns:mc="http://schemas.openxmlformats.org/markup-compatibility/2006">
              <mc:Choice xmlns:v="urn:schemas-microsoft-com:vml" Requires="v">
                <p:oleObj name="Worksheet" r:id="rId5" imgW="1809661" imgH="780853" progId="Excel.Sheet.12">
                  <p:embed/>
                </p:oleObj>
              </mc:Choice>
              <mc:Fallback>
                <p:oleObj name="Worksheet" r:id="rId5" imgW="1809661" imgH="780853" progId="Excel.Sheet.12">
                  <p:embed/>
                  <p:pic>
                    <p:nvPicPr>
                      <p:cNvPr id="7" name="Object 6">
                        <a:extLst>
                          <a:ext uri="{FF2B5EF4-FFF2-40B4-BE49-F238E27FC236}">
                            <a16:creationId xmlns:a16="http://schemas.microsoft.com/office/drawing/2014/main" id="{329E8BB3-B47A-4D54-A140-2218B666E212}"/>
                          </a:ext>
                        </a:extLst>
                      </p:cNvPr>
                      <p:cNvPicPr/>
                      <p:nvPr/>
                    </p:nvPicPr>
                    <p:blipFill>
                      <a:blip r:embed="rId6"/>
                      <a:stretch>
                        <a:fillRect/>
                      </a:stretch>
                    </p:blipFill>
                    <p:spPr>
                      <a:xfrm>
                        <a:off x="7000656" y="5759041"/>
                        <a:ext cx="1822450" cy="781050"/>
                      </a:xfrm>
                      <a:prstGeom prst="rect">
                        <a:avLst/>
                      </a:prstGeom>
                    </p:spPr>
                  </p:pic>
                </p:oleObj>
              </mc:Fallback>
            </mc:AlternateContent>
          </a:graphicData>
        </a:graphic>
      </p:graphicFrame>
    </p:spTree>
    <p:extLst>
      <p:ext uri="{BB962C8B-B14F-4D97-AF65-F5344CB8AC3E}">
        <p14:creationId xmlns:p14="http://schemas.microsoft.com/office/powerpoint/2010/main" val="379357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4C226-B34F-454B-A636-3FD15ECAB80A}"/>
              </a:ext>
            </a:extLst>
          </p:cNvPr>
          <p:cNvSpPr>
            <a:spLocks noGrp="1"/>
          </p:cNvSpPr>
          <p:nvPr>
            <p:ph type="title"/>
          </p:nvPr>
        </p:nvSpPr>
        <p:spPr>
          <a:xfrm>
            <a:off x="838200" y="116254"/>
            <a:ext cx="10515600" cy="1325563"/>
          </a:xfrm>
        </p:spPr>
        <p:txBody>
          <a:bodyPr>
            <a:normAutofit/>
          </a:bodyPr>
          <a:lstStyle/>
          <a:p>
            <a:pPr algn="ctr"/>
            <a:r>
              <a:rPr lang="lt-LT" sz="3200" b="1" dirty="0">
                <a:latin typeface="Times New Roman" panose="02020603050405020304" pitchFamily="18" charset="0"/>
                <a:cs typeface="Times New Roman" panose="02020603050405020304" pitchFamily="18" charset="0"/>
              </a:rPr>
              <a:t>Miškų buveinės – biologinės įvairovės išsaugojimo garantas</a:t>
            </a:r>
          </a:p>
        </p:txBody>
      </p:sp>
      <p:sp>
        <p:nvSpPr>
          <p:cNvPr id="3" name="Content Placeholder 2">
            <a:extLst>
              <a:ext uri="{FF2B5EF4-FFF2-40B4-BE49-F238E27FC236}">
                <a16:creationId xmlns:a16="http://schemas.microsoft.com/office/drawing/2014/main" id="{F418DE8C-22AB-4B21-87A0-FD850CF55E98}"/>
              </a:ext>
            </a:extLst>
          </p:cNvPr>
          <p:cNvSpPr>
            <a:spLocks noGrp="1"/>
          </p:cNvSpPr>
          <p:nvPr>
            <p:ph idx="1"/>
          </p:nvPr>
        </p:nvSpPr>
        <p:spPr>
          <a:xfrm>
            <a:off x="859146" y="1506371"/>
            <a:ext cx="4976684" cy="4239849"/>
          </a:xfrm>
        </p:spPr>
        <p:txBody>
          <a:bodyPr>
            <a:normAutofit/>
          </a:bodyPr>
          <a:lstStyle/>
          <a:p>
            <a:r>
              <a:rPr lang="lt-LT" sz="2000" dirty="0">
                <a:latin typeface="Times New Roman" panose="02020603050405020304" pitchFamily="18" charset="0"/>
                <a:cs typeface="Times New Roman" panose="02020603050405020304" pitchFamily="18" charset="0"/>
              </a:rPr>
              <a:t>Skirtingais skaičiavi­mais, 1 kv. km miško gali būti 1 000 ir daugiau organizmų rūšių</a:t>
            </a:r>
            <a:r>
              <a:rPr lang="en-US" sz="2000" dirty="0">
                <a:latin typeface="Times New Roman" panose="02020603050405020304" pitchFamily="18" charset="0"/>
                <a:cs typeface="Times New Roman" panose="02020603050405020304" pitchFamily="18" charset="0"/>
              </a:rPr>
              <a:t>!</a:t>
            </a:r>
          </a:p>
          <a:p>
            <a:r>
              <a:rPr lang="lt-LT" sz="2000" dirty="0">
                <a:latin typeface="Times New Roman" panose="02020603050405020304" pitchFamily="18" charset="0"/>
                <a:cs typeface="Times New Roman" panose="02020603050405020304" pitchFamily="18" charset="0"/>
              </a:rPr>
              <a:t>Miškų buveinės yra svarbios saugomoms ir/ar nykstančioms įvairių organizmų rūšims</a:t>
            </a:r>
            <a:r>
              <a:rPr lang="en-US" sz="2000" dirty="0">
                <a:latin typeface="Times New Roman" panose="02020603050405020304" pitchFamily="18" charset="0"/>
                <a:cs typeface="Times New Roman" panose="02020603050405020304" pitchFamily="18" charset="0"/>
              </a:rPr>
              <a:t>:</a:t>
            </a:r>
            <a:r>
              <a:rPr lang="lt-LT" sz="2000"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
            </a:pPr>
            <a:r>
              <a:rPr lang="lt-LT" sz="2000" dirty="0">
                <a:latin typeface="Times New Roman" panose="02020603050405020304" pitchFamily="18" charset="0"/>
                <a:cs typeface="Times New Roman" panose="02020603050405020304" pitchFamily="18" charset="0"/>
              </a:rPr>
              <a:t>nuo miškų buveinių priklauso net 250 Lietuvos Respublikos saugomų gyvūnų, augalų ir grybų sąrašo rūšių;</a:t>
            </a:r>
            <a:endParaRPr lang="en-US" sz="2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lt-LT" sz="2000" dirty="0">
                <a:latin typeface="Times New Roman" panose="02020603050405020304" pitchFamily="18" charset="0"/>
                <a:cs typeface="Times New Roman" panose="02020603050405020304" pitchFamily="18" charset="0"/>
              </a:rPr>
              <a:t>su miškų buveinėmis susiję mažiausiai 15 Buveinių direktyvos ir 24 Paukščių direktyvos rūšių, kurių apsaugai turi būti steigiamos specialios teritorijos.</a:t>
            </a:r>
          </a:p>
        </p:txBody>
      </p:sp>
      <p:grpSp>
        <p:nvGrpSpPr>
          <p:cNvPr id="17" name="Group 16">
            <a:extLst>
              <a:ext uri="{FF2B5EF4-FFF2-40B4-BE49-F238E27FC236}">
                <a16:creationId xmlns:a16="http://schemas.microsoft.com/office/drawing/2014/main" id="{BEA74645-5E10-46D7-8378-BEF7E3004960}"/>
              </a:ext>
            </a:extLst>
          </p:cNvPr>
          <p:cNvGrpSpPr>
            <a:grpSpLocks/>
          </p:cNvGrpSpPr>
          <p:nvPr/>
        </p:nvGrpSpPr>
        <p:grpSpPr bwMode="auto">
          <a:xfrm>
            <a:off x="5835830" y="1506371"/>
            <a:ext cx="5634446" cy="4505994"/>
            <a:chOff x="4765" y="8465"/>
            <a:chExt cx="6016" cy="4956"/>
          </a:xfrm>
        </p:grpSpPr>
        <p:pic>
          <p:nvPicPr>
            <p:cNvPr id="18" name="Picture 17">
              <a:extLst>
                <a:ext uri="{FF2B5EF4-FFF2-40B4-BE49-F238E27FC236}">
                  <a16:creationId xmlns:a16="http://schemas.microsoft.com/office/drawing/2014/main" id="{873912E7-FC0F-42E5-88C8-B3E9752DB4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65" y="8465"/>
              <a:ext cx="4110" cy="3848"/>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E48B4C90-0EFD-48D0-B7BD-ABAEEC2F8728}"/>
                </a:ext>
              </a:extLst>
            </p:cNvPr>
            <p:cNvGrpSpPr>
              <a:grpSpLocks/>
            </p:cNvGrpSpPr>
            <p:nvPr/>
          </p:nvGrpSpPr>
          <p:grpSpPr bwMode="auto">
            <a:xfrm>
              <a:off x="9079" y="8540"/>
              <a:ext cx="1702" cy="3597"/>
              <a:chOff x="9079" y="8540"/>
              <a:chExt cx="1702" cy="3597"/>
            </a:xfrm>
          </p:grpSpPr>
          <p:sp>
            <p:nvSpPr>
              <p:cNvPr id="21" name="Text Box 5">
                <a:extLst>
                  <a:ext uri="{FF2B5EF4-FFF2-40B4-BE49-F238E27FC236}">
                    <a16:creationId xmlns:a16="http://schemas.microsoft.com/office/drawing/2014/main" id="{064A8761-B326-40C5-8E84-54E7F1FB36AA}"/>
                  </a:ext>
                </a:extLst>
              </p:cNvPr>
              <p:cNvSpPr txBox="1">
                <a:spLocks noChangeArrowheads="1"/>
              </p:cNvSpPr>
              <p:nvPr/>
            </p:nvSpPr>
            <p:spPr bwMode="auto">
              <a:xfrm>
                <a:off x="9404" y="8540"/>
                <a:ext cx="1377" cy="35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GB" i="1" dirty="0" err="1">
                    <a:effectLst/>
                    <a:ea typeface="Times New Roman" panose="02020603050405020304" pitchFamily="18" charset="0"/>
                  </a:rPr>
                  <a:t>žinduoliai</a:t>
                </a:r>
                <a:endParaRPr lang="lt-LT" i="1" dirty="0">
                  <a:effectLst/>
                  <a:ea typeface="Times New Roman" panose="02020603050405020304" pitchFamily="18" charset="0"/>
                </a:endParaRPr>
              </a:p>
              <a:p>
                <a:pPr algn="just">
                  <a:spcBef>
                    <a:spcPts val="600"/>
                  </a:spcBef>
                  <a:spcAft>
                    <a:spcPts val="0"/>
                  </a:spcAft>
                </a:pPr>
                <a:r>
                  <a:rPr lang="en-GB" i="1" dirty="0" err="1">
                    <a:effectLst/>
                    <a:ea typeface="Times New Roman" panose="02020603050405020304" pitchFamily="18" charset="0"/>
                  </a:rPr>
                  <a:t>paukščiai</a:t>
                </a:r>
                <a:endParaRPr lang="lt-LT" i="1" dirty="0">
                  <a:effectLst/>
                  <a:ea typeface="Times New Roman" panose="02020603050405020304" pitchFamily="18" charset="0"/>
                </a:endParaRPr>
              </a:p>
              <a:p>
                <a:pPr algn="just">
                  <a:spcBef>
                    <a:spcPts val="600"/>
                  </a:spcBef>
                  <a:spcAft>
                    <a:spcPts val="0"/>
                  </a:spcAft>
                </a:pPr>
                <a:r>
                  <a:rPr lang="en-GB" i="1" dirty="0" err="1">
                    <a:effectLst/>
                    <a:ea typeface="Times New Roman" panose="02020603050405020304" pitchFamily="18" charset="0"/>
                  </a:rPr>
                  <a:t>ropliai</a:t>
                </a:r>
                <a:endParaRPr lang="lt-LT" i="1" dirty="0">
                  <a:effectLst/>
                  <a:ea typeface="Times New Roman" panose="02020603050405020304" pitchFamily="18" charset="0"/>
                </a:endParaRPr>
              </a:p>
              <a:p>
                <a:pPr algn="just">
                  <a:spcBef>
                    <a:spcPts val="600"/>
                  </a:spcBef>
                  <a:spcAft>
                    <a:spcPts val="0"/>
                  </a:spcAft>
                </a:pPr>
                <a:r>
                  <a:rPr lang="en-GB" i="1" dirty="0" err="1">
                    <a:effectLst/>
                    <a:ea typeface="Times New Roman" panose="02020603050405020304" pitchFamily="18" charset="0"/>
                  </a:rPr>
                  <a:t>varliagyviai</a:t>
                </a:r>
                <a:endParaRPr lang="lt-LT" i="1" dirty="0">
                  <a:effectLst/>
                  <a:ea typeface="Times New Roman" panose="02020603050405020304" pitchFamily="18" charset="0"/>
                </a:endParaRPr>
              </a:p>
              <a:p>
                <a:pPr algn="just">
                  <a:spcBef>
                    <a:spcPts val="600"/>
                  </a:spcBef>
                  <a:spcAft>
                    <a:spcPts val="0"/>
                  </a:spcAft>
                </a:pPr>
                <a:r>
                  <a:rPr lang="en-GB" i="1" dirty="0" err="1">
                    <a:effectLst/>
                    <a:ea typeface="Times New Roman" panose="02020603050405020304" pitchFamily="18" charset="0"/>
                  </a:rPr>
                  <a:t>moliuskai</a:t>
                </a:r>
                <a:endParaRPr lang="lt-LT" i="1" dirty="0">
                  <a:effectLst/>
                  <a:ea typeface="Times New Roman" panose="02020603050405020304" pitchFamily="18" charset="0"/>
                </a:endParaRPr>
              </a:p>
              <a:p>
                <a:pPr algn="just">
                  <a:spcBef>
                    <a:spcPts val="600"/>
                  </a:spcBef>
                  <a:spcAft>
                    <a:spcPts val="0"/>
                  </a:spcAft>
                </a:pPr>
                <a:r>
                  <a:rPr lang="en-GB" i="1" dirty="0" err="1">
                    <a:effectLst/>
                    <a:ea typeface="Times New Roman" panose="02020603050405020304" pitchFamily="18" charset="0"/>
                  </a:rPr>
                  <a:t>vabzdžiai</a:t>
                </a:r>
                <a:endParaRPr lang="lt-LT" i="1" dirty="0">
                  <a:effectLst/>
                  <a:ea typeface="Times New Roman" panose="02020603050405020304" pitchFamily="18" charset="0"/>
                </a:endParaRPr>
              </a:p>
              <a:p>
                <a:pPr algn="just">
                  <a:spcBef>
                    <a:spcPts val="600"/>
                  </a:spcBef>
                  <a:spcAft>
                    <a:spcPts val="0"/>
                  </a:spcAft>
                </a:pPr>
                <a:r>
                  <a:rPr lang="en-GB" i="1" dirty="0" err="1">
                    <a:effectLst/>
                    <a:ea typeface="Times New Roman" panose="02020603050405020304" pitchFamily="18" charset="0"/>
                  </a:rPr>
                  <a:t>augalai</a:t>
                </a:r>
                <a:endParaRPr lang="lt-LT" i="1" dirty="0">
                  <a:effectLst/>
                  <a:ea typeface="Times New Roman" panose="02020603050405020304" pitchFamily="18" charset="0"/>
                </a:endParaRPr>
              </a:p>
              <a:p>
                <a:pPr algn="just">
                  <a:spcBef>
                    <a:spcPts val="600"/>
                  </a:spcBef>
                  <a:spcAft>
                    <a:spcPts val="0"/>
                  </a:spcAft>
                </a:pPr>
                <a:r>
                  <a:rPr lang="en-GB" i="1" dirty="0" err="1">
                    <a:effectLst/>
                    <a:ea typeface="Times New Roman" panose="02020603050405020304" pitchFamily="18" charset="0"/>
                  </a:rPr>
                  <a:t>grybai</a:t>
                </a:r>
                <a:endParaRPr lang="lt-LT" i="1" dirty="0">
                  <a:effectLst/>
                  <a:ea typeface="Times New Roman" panose="02020603050405020304" pitchFamily="18" charset="0"/>
                </a:endParaRPr>
              </a:p>
              <a:p>
                <a:pPr algn="just">
                  <a:spcBef>
                    <a:spcPts val="600"/>
                  </a:spcBef>
                  <a:spcAft>
                    <a:spcPts val="0"/>
                  </a:spcAft>
                </a:pPr>
                <a:r>
                  <a:rPr lang="en-GB" i="1" dirty="0" err="1">
                    <a:effectLst/>
                    <a:ea typeface="Times New Roman" panose="02020603050405020304" pitchFamily="18" charset="0"/>
                  </a:rPr>
                  <a:t>kerpės</a:t>
                </a:r>
                <a:endParaRPr lang="lt-LT" i="1" dirty="0">
                  <a:effectLst/>
                  <a:ea typeface="Times New Roman" panose="02020603050405020304" pitchFamily="18" charset="0"/>
                </a:endParaRPr>
              </a:p>
            </p:txBody>
          </p:sp>
          <p:sp>
            <p:nvSpPr>
              <p:cNvPr id="22" name="Oval 21">
                <a:extLst>
                  <a:ext uri="{FF2B5EF4-FFF2-40B4-BE49-F238E27FC236}">
                    <a16:creationId xmlns:a16="http://schemas.microsoft.com/office/drawing/2014/main" id="{BA1E948E-D69B-4D0B-B5E4-D6B98565CDCE}"/>
                  </a:ext>
                </a:extLst>
              </p:cNvPr>
              <p:cNvSpPr>
                <a:spLocks noChangeArrowheads="1"/>
              </p:cNvSpPr>
              <p:nvPr/>
            </p:nvSpPr>
            <p:spPr bwMode="auto">
              <a:xfrm>
                <a:off x="9079" y="8596"/>
                <a:ext cx="242" cy="242"/>
              </a:xfrm>
              <a:prstGeom prst="ellipse">
                <a:avLst/>
              </a:prstGeom>
              <a:solidFill>
                <a:srgbClr val="B4C6E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lt-LT"/>
              </a:p>
            </p:txBody>
          </p:sp>
          <p:sp>
            <p:nvSpPr>
              <p:cNvPr id="23" name="Oval 22">
                <a:extLst>
                  <a:ext uri="{FF2B5EF4-FFF2-40B4-BE49-F238E27FC236}">
                    <a16:creationId xmlns:a16="http://schemas.microsoft.com/office/drawing/2014/main" id="{0318498A-8825-466B-B311-8C387E0BF297}"/>
                  </a:ext>
                </a:extLst>
              </p:cNvPr>
              <p:cNvSpPr>
                <a:spLocks noChangeArrowheads="1"/>
              </p:cNvSpPr>
              <p:nvPr/>
            </p:nvSpPr>
            <p:spPr bwMode="auto">
              <a:xfrm>
                <a:off x="9079" y="8991"/>
                <a:ext cx="242" cy="242"/>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lt-LT"/>
              </a:p>
            </p:txBody>
          </p:sp>
          <p:sp>
            <p:nvSpPr>
              <p:cNvPr id="24" name="Oval 23">
                <a:extLst>
                  <a:ext uri="{FF2B5EF4-FFF2-40B4-BE49-F238E27FC236}">
                    <a16:creationId xmlns:a16="http://schemas.microsoft.com/office/drawing/2014/main" id="{77605304-7771-4396-9BB0-A79E38C460D8}"/>
                  </a:ext>
                </a:extLst>
              </p:cNvPr>
              <p:cNvSpPr>
                <a:spLocks noChangeArrowheads="1"/>
              </p:cNvSpPr>
              <p:nvPr/>
            </p:nvSpPr>
            <p:spPr bwMode="auto">
              <a:xfrm>
                <a:off x="9079" y="9380"/>
                <a:ext cx="242" cy="2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lt-LT"/>
              </a:p>
            </p:txBody>
          </p:sp>
          <p:sp>
            <p:nvSpPr>
              <p:cNvPr id="25" name="Oval 24">
                <a:extLst>
                  <a:ext uri="{FF2B5EF4-FFF2-40B4-BE49-F238E27FC236}">
                    <a16:creationId xmlns:a16="http://schemas.microsoft.com/office/drawing/2014/main" id="{9502EA15-82D4-4EED-9E98-38E009A7D922}"/>
                  </a:ext>
                </a:extLst>
              </p:cNvPr>
              <p:cNvSpPr>
                <a:spLocks noChangeArrowheads="1"/>
              </p:cNvSpPr>
              <p:nvPr/>
            </p:nvSpPr>
            <p:spPr bwMode="auto">
              <a:xfrm>
                <a:off x="9079" y="9729"/>
                <a:ext cx="242" cy="242"/>
              </a:xfrm>
              <a:prstGeom prst="ellipse">
                <a:avLst/>
              </a:pr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lt-LT"/>
              </a:p>
            </p:txBody>
          </p:sp>
          <p:sp>
            <p:nvSpPr>
              <p:cNvPr id="26" name="Oval 25">
                <a:extLst>
                  <a:ext uri="{FF2B5EF4-FFF2-40B4-BE49-F238E27FC236}">
                    <a16:creationId xmlns:a16="http://schemas.microsoft.com/office/drawing/2014/main" id="{23E243D0-DB8F-4EC2-B031-55430F8A1D08}"/>
                  </a:ext>
                </a:extLst>
              </p:cNvPr>
              <p:cNvSpPr>
                <a:spLocks noChangeArrowheads="1"/>
              </p:cNvSpPr>
              <p:nvPr/>
            </p:nvSpPr>
            <p:spPr bwMode="auto">
              <a:xfrm>
                <a:off x="9079" y="10102"/>
                <a:ext cx="242" cy="24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lt-LT"/>
              </a:p>
            </p:txBody>
          </p:sp>
          <p:sp>
            <p:nvSpPr>
              <p:cNvPr id="27" name="Oval 26">
                <a:extLst>
                  <a:ext uri="{FF2B5EF4-FFF2-40B4-BE49-F238E27FC236}">
                    <a16:creationId xmlns:a16="http://schemas.microsoft.com/office/drawing/2014/main" id="{F64A3DF2-69E1-449B-B63F-BA92462B4F86}"/>
                  </a:ext>
                </a:extLst>
              </p:cNvPr>
              <p:cNvSpPr>
                <a:spLocks noChangeArrowheads="1"/>
              </p:cNvSpPr>
              <p:nvPr/>
            </p:nvSpPr>
            <p:spPr bwMode="auto">
              <a:xfrm>
                <a:off x="9079" y="10488"/>
                <a:ext cx="242" cy="242"/>
              </a:xfrm>
              <a:prstGeom prst="ellipse">
                <a:avLst/>
              </a:prstGeom>
              <a:solidFill>
                <a:srgbClr val="70AD4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lt-LT"/>
              </a:p>
            </p:txBody>
          </p:sp>
          <p:sp>
            <p:nvSpPr>
              <p:cNvPr id="28" name="Oval 27">
                <a:extLst>
                  <a:ext uri="{FF2B5EF4-FFF2-40B4-BE49-F238E27FC236}">
                    <a16:creationId xmlns:a16="http://schemas.microsoft.com/office/drawing/2014/main" id="{748F194E-6C26-4325-8253-3C0ECFB31005}"/>
                  </a:ext>
                </a:extLst>
              </p:cNvPr>
              <p:cNvSpPr>
                <a:spLocks noChangeArrowheads="1"/>
              </p:cNvSpPr>
              <p:nvPr/>
            </p:nvSpPr>
            <p:spPr bwMode="auto">
              <a:xfrm>
                <a:off x="9079" y="10876"/>
                <a:ext cx="242" cy="242"/>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lt-LT"/>
              </a:p>
            </p:txBody>
          </p:sp>
          <p:sp>
            <p:nvSpPr>
              <p:cNvPr id="29" name="Oval 28">
                <a:extLst>
                  <a:ext uri="{FF2B5EF4-FFF2-40B4-BE49-F238E27FC236}">
                    <a16:creationId xmlns:a16="http://schemas.microsoft.com/office/drawing/2014/main" id="{9A432BBF-5870-4BFC-BFA3-A2F67C5002D7}"/>
                  </a:ext>
                </a:extLst>
              </p:cNvPr>
              <p:cNvSpPr>
                <a:spLocks noChangeArrowheads="1"/>
              </p:cNvSpPr>
              <p:nvPr/>
            </p:nvSpPr>
            <p:spPr bwMode="auto">
              <a:xfrm>
                <a:off x="9079" y="11294"/>
                <a:ext cx="242" cy="242"/>
              </a:xfrm>
              <a:prstGeom prst="ellipse">
                <a:avLst/>
              </a:pr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lt-LT"/>
              </a:p>
            </p:txBody>
          </p:sp>
          <p:sp>
            <p:nvSpPr>
              <p:cNvPr id="30" name="Oval 29">
                <a:extLst>
                  <a:ext uri="{FF2B5EF4-FFF2-40B4-BE49-F238E27FC236}">
                    <a16:creationId xmlns:a16="http://schemas.microsoft.com/office/drawing/2014/main" id="{E35E7281-40D2-415D-91E3-374CE4510C71}"/>
                  </a:ext>
                </a:extLst>
              </p:cNvPr>
              <p:cNvSpPr>
                <a:spLocks noChangeArrowheads="1"/>
              </p:cNvSpPr>
              <p:nvPr/>
            </p:nvSpPr>
            <p:spPr bwMode="auto">
              <a:xfrm>
                <a:off x="9079" y="11645"/>
                <a:ext cx="242" cy="242"/>
              </a:xfrm>
              <a:prstGeom prst="ellipse">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lt-LT"/>
              </a:p>
            </p:txBody>
          </p:sp>
        </p:grpSp>
        <p:sp>
          <p:nvSpPr>
            <p:cNvPr id="20" name="Text Box 15">
              <a:extLst>
                <a:ext uri="{FF2B5EF4-FFF2-40B4-BE49-F238E27FC236}">
                  <a16:creationId xmlns:a16="http://schemas.microsoft.com/office/drawing/2014/main" id="{C055EC8C-6C07-4143-9ED8-92647209F342}"/>
                </a:ext>
              </a:extLst>
            </p:cNvPr>
            <p:cNvSpPr txBox="1">
              <a:spLocks noChangeArrowheads="1"/>
            </p:cNvSpPr>
            <p:nvPr/>
          </p:nvSpPr>
          <p:spPr bwMode="auto">
            <a:xfrm>
              <a:off x="4968" y="12403"/>
              <a:ext cx="5291"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ct val="115000"/>
                </a:lnSpc>
                <a:spcBef>
                  <a:spcPts val="600"/>
                </a:spcBef>
                <a:spcAft>
                  <a:spcPts val="0"/>
                </a:spcAft>
              </a:pPr>
              <a:r>
                <a:rPr lang="en-GB" sz="1600" i="1" dirty="0" err="1">
                  <a:effectLst/>
                  <a:ea typeface="Times New Roman" panose="02020603050405020304" pitchFamily="18" charset="0"/>
                </a:rPr>
                <a:t>Lietuvoje</a:t>
              </a:r>
              <a:r>
                <a:rPr lang="en-GB" sz="1600" i="1" dirty="0">
                  <a:effectLst/>
                  <a:ea typeface="Times New Roman" panose="02020603050405020304" pitchFamily="18" charset="0"/>
                </a:rPr>
                <a:t> </a:t>
              </a:r>
              <a:r>
                <a:rPr lang="en-GB" sz="1600" i="1" dirty="0" err="1">
                  <a:effectLst/>
                  <a:ea typeface="Times New Roman" panose="02020603050405020304" pitchFamily="18" charset="0"/>
                </a:rPr>
                <a:t>saugomų</a:t>
              </a:r>
              <a:r>
                <a:rPr lang="en-GB" sz="1600" i="1" dirty="0">
                  <a:effectLst/>
                  <a:ea typeface="Times New Roman" panose="02020603050405020304" pitchFamily="18" charset="0"/>
                </a:rPr>
                <a:t> (BD, PD </a:t>
              </a:r>
              <a:r>
                <a:rPr lang="en-GB" sz="1600" i="1" dirty="0" err="1">
                  <a:effectLst/>
                  <a:ea typeface="Times New Roman" panose="02020603050405020304" pitchFamily="18" charset="0"/>
                </a:rPr>
                <a:t>ir</a:t>
              </a:r>
              <a:r>
                <a:rPr lang="en-GB" sz="1600" i="1" dirty="0">
                  <a:effectLst/>
                  <a:ea typeface="Times New Roman" panose="02020603050405020304" pitchFamily="18" charset="0"/>
                </a:rPr>
                <a:t> LRK) </a:t>
              </a:r>
              <a:r>
                <a:rPr lang="en-GB" sz="1600" i="1" dirty="0" err="1">
                  <a:effectLst/>
                  <a:ea typeface="Times New Roman" panose="02020603050405020304" pitchFamily="18" charset="0"/>
                </a:rPr>
                <a:t>rūšių</a:t>
              </a:r>
              <a:r>
                <a:rPr lang="en-GB" sz="1600" i="1" dirty="0">
                  <a:effectLst/>
                  <a:ea typeface="Times New Roman" panose="02020603050405020304" pitchFamily="18" charset="0"/>
                </a:rPr>
                <a:t> </a:t>
              </a:r>
              <a:r>
                <a:rPr lang="en-GB" sz="1600" i="1" dirty="0" err="1">
                  <a:effectLst/>
                  <a:ea typeface="Times New Roman" panose="02020603050405020304" pitchFamily="18" charset="0"/>
                </a:rPr>
                <a:t>skaičius</a:t>
              </a:r>
              <a:r>
                <a:rPr lang="en-GB" sz="1600" i="1" dirty="0">
                  <a:effectLst/>
                  <a:ea typeface="Times New Roman" panose="02020603050405020304" pitchFamily="18" charset="0"/>
                </a:rPr>
                <a:t> (</a:t>
              </a:r>
              <a:r>
                <a:rPr lang="en-GB" sz="1600" i="1" dirty="0" err="1">
                  <a:effectLst/>
                  <a:ea typeface="Times New Roman" panose="02020603050405020304" pitchFamily="18" charset="0"/>
                </a:rPr>
                <a:t>vnt</a:t>
              </a:r>
              <a:r>
                <a:rPr lang="en-GB" sz="1600" i="1" dirty="0">
                  <a:effectLst/>
                  <a:ea typeface="Times New Roman" panose="02020603050405020304" pitchFamily="18" charset="0"/>
                </a:rPr>
                <a:t>.), </a:t>
              </a:r>
              <a:r>
                <a:rPr lang="en-GB" sz="1600" i="1" dirty="0" err="1">
                  <a:effectLst/>
                  <a:ea typeface="Times New Roman" panose="02020603050405020304" pitchFamily="18" charset="0"/>
                </a:rPr>
                <a:t>aptinkamas</a:t>
              </a:r>
              <a:r>
                <a:rPr lang="en-GB" sz="1600" i="1" dirty="0">
                  <a:effectLst/>
                  <a:ea typeface="Times New Roman" panose="02020603050405020304" pitchFamily="18" charset="0"/>
                </a:rPr>
                <a:t> EB </a:t>
              </a:r>
              <a:r>
                <a:rPr lang="en-GB" sz="1600" i="1" dirty="0" err="1">
                  <a:effectLst/>
                  <a:ea typeface="Times New Roman" panose="02020603050405020304" pitchFamily="18" charset="0"/>
                </a:rPr>
                <a:t>svarbos</a:t>
              </a:r>
              <a:r>
                <a:rPr lang="en-GB" sz="1600" i="1" dirty="0">
                  <a:effectLst/>
                  <a:ea typeface="Times New Roman" panose="02020603050405020304" pitchFamily="18" charset="0"/>
                </a:rPr>
                <a:t> </a:t>
              </a:r>
              <a:r>
                <a:rPr lang="lt-LT" sz="1600" i="1" dirty="0">
                  <a:ea typeface="Times New Roman" panose="02020603050405020304" pitchFamily="18" charset="0"/>
                </a:rPr>
                <a:t>miškų b</a:t>
              </a:r>
              <a:r>
                <a:rPr lang="en-GB" sz="1600" i="1" dirty="0" err="1">
                  <a:effectLst/>
                  <a:ea typeface="Times New Roman" panose="02020603050405020304" pitchFamily="18" charset="0"/>
                </a:rPr>
                <a:t>uveinėse</a:t>
              </a:r>
              <a:endParaRPr lang="lt-LT" sz="1600" i="1" dirty="0">
                <a:effectLst/>
                <a:ea typeface="Times New Roman" panose="02020603050405020304" pitchFamily="18" charset="0"/>
              </a:endParaRPr>
            </a:p>
          </p:txBody>
        </p:sp>
      </p:grpSp>
      <p:sp>
        <p:nvSpPr>
          <p:cNvPr id="31" name="TextBox 30">
            <a:extLst>
              <a:ext uri="{FF2B5EF4-FFF2-40B4-BE49-F238E27FC236}">
                <a16:creationId xmlns:a16="http://schemas.microsoft.com/office/drawing/2014/main" id="{A9C01AF1-87F8-4B53-8025-994A66F6B089}"/>
              </a:ext>
            </a:extLst>
          </p:cNvPr>
          <p:cNvSpPr txBox="1"/>
          <p:nvPr/>
        </p:nvSpPr>
        <p:spPr>
          <a:xfrm>
            <a:off x="838200" y="5146055"/>
            <a:ext cx="4906383" cy="1200329"/>
          </a:xfrm>
          <a:prstGeom prst="rect">
            <a:avLst/>
          </a:prstGeom>
          <a:noFill/>
        </p:spPr>
        <p:txBody>
          <a:bodyPr wrap="square" rtlCol="0">
            <a:spAutoFit/>
          </a:bodyPr>
          <a:lstStyle/>
          <a:p>
            <a:r>
              <a:rPr lang="lt-LT" b="1" i="1" dirty="0"/>
              <a:t>Visuotinai pripažinta, kad biologinė įvairovė gamtinių išteklių pavidalu yra žmonijos gyvavimo pagrindas.</a:t>
            </a:r>
          </a:p>
          <a:p>
            <a:endParaRPr lang="lt-LT" dirty="0"/>
          </a:p>
        </p:txBody>
      </p:sp>
      <p:pic>
        <p:nvPicPr>
          <p:cNvPr id="32" name="Picture 31">
            <a:extLst>
              <a:ext uri="{FF2B5EF4-FFF2-40B4-BE49-F238E27FC236}">
                <a16:creationId xmlns:a16="http://schemas.microsoft.com/office/drawing/2014/main" id="{91B815EA-0333-4DFB-B29F-FEF545DCB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965" y="5463011"/>
            <a:ext cx="1198070" cy="1167247"/>
          </a:xfrm>
          <a:prstGeom prst="rect">
            <a:avLst/>
          </a:prstGeom>
        </p:spPr>
      </p:pic>
    </p:spTree>
    <p:extLst>
      <p:ext uri="{BB962C8B-B14F-4D97-AF65-F5344CB8AC3E}">
        <p14:creationId xmlns:p14="http://schemas.microsoft.com/office/powerpoint/2010/main" val="88010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25B687-3849-4B93-BE3D-EEC085F82D72}"/>
              </a:ext>
            </a:extLst>
          </p:cNvPr>
          <p:cNvSpPr>
            <a:spLocks noGrp="1"/>
          </p:cNvSpPr>
          <p:nvPr>
            <p:ph type="title"/>
          </p:nvPr>
        </p:nvSpPr>
        <p:spPr>
          <a:xfrm>
            <a:off x="653693" y="136525"/>
            <a:ext cx="10884613" cy="860069"/>
          </a:xfrm>
          <a:solidFill>
            <a:schemeClr val="bg1"/>
          </a:solidFill>
        </p:spPr>
        <p:txBody>
          <a:bodyPr>
            <a:noAutofit/>
          </a:bodyPr>
          <a:lstStyle/>
          <a:p>
            <a:r>
              <a:rPr lang="lt-LT" sz="3600" b="1" dirty="0">
                <a:latin typeface="Times New Roman" panose="02020603050405020304" pitchFamily="18" charset="0"/>
                <a:cs typeface="Times New Roman" panose="02020603050405020304" pitchFamily="18" charset="0"/>
              </a:rPr>
              <a:t>2013-2018 m. apsaugos būklės įvertinimo rezultatai</a:t>
            </a:r>
          </a:p>
        </p:txBody>
      </p:sp>
      <p:sp>
        <p:nvSpPr>
          <p:cNvPr id="5" name="Turinio vietos rezervavimo ženklas 2">
            <a:extLst>
              <a:ext uri="{FF2B5EF4-FFF2-40B4-BE49-F238E27FC236}">
                <a16:creationId xmlns:a16="http://schemas.microsoft.com/office/drawing/2014/main" id="{15919618-7A6E-4C83-849B-8027601A0F9F}"/>
              </a:ext>
            </a:extLst>
          </p:cNvPr>
          <p:cNvSpPr>
            <a:spLocks noGrp="1"/>
          </p:cNvSpPr>
          <p:nvPr>
            <p:ph idx="1"/>
          </p:nvPr>
        </p:nvSpPr>
        <p:spPr>
          <a:xfrm>
            <a:off x="314631" y="880845"/>
            <a:ext cx="11592233" cy="440032"/>
          </a:xfrm>
        </p:spPr>
        <p:txBody>
          <a:bodyPr>
            <a:normAutofit fontScale="92500"/>
          </a:bodyPr>
          <a:lstStyle/>
          <a:p>
            <a:pPr marL="0" indent="0" algn="ctr">
              <a:buNone/>
            </a:pPr>
            <a:r>
              <a:rPr lang="lt-LT" sz="2000" b="1" dirty="0">
                <a:solidFill>
                  <a:srgbClr val="000000"/>
                </a:solidFill>
                <a:latin typeface="Times New Roman" panose="02020603050405020304" pitchFamily="18" charset="0"/>
                <a:cs typeface="Times New Roman" panose="02020603050405020304" pitchFamily="18" charset="0"/>
              </a:rPr>
              <a:t>Pagal nacionalinę ataskaitą iš </a:t>
            </a:r>
            <a:r>
              <a:rPr lang="lt-LT" sz="2000" b="1" dirty="0">
                <a:solidFill>
                  <a:srgbClr val="000000"/>
                </a:solidFill>
                <a:latin typeface="Times New Roman" panose="02020603050405020304" pitchFamily="18" charset="0"/>
                <a:cs typeface="Times New Roman" panose="02020603050405020304" pitchFamily="18" charset="0"/>
                <a:hlinkClick r:id="rId2"/>
              </a:rPr>
              <a:t>https://nature-art17.eionet.europa.eu/article17/habitat/report/</a:t>
            </a:r>
            <a:r>
              <a:rPr lang="lt-LT" sz="2000" b="1" dirty="0">
                <a:solidFill>
                  <a:srgbClr val="000000"/>
                </a:solidFill>
                <a:latin typeface="Times New Roman" panose="02020603050405020304" pitchFamily="18" charset="0"/>
                <a:cs typeface="Times New Roman" panose="02020603050405020304" pitchFamily="18" charset="0"/>
              </a:rPr>
              <a:t> (supaprastinta)</a:t>
            </a:r>
          </a:p>
          <a:p>
            <a:pPr marL="0" indent="0" algn="ctr">
              <a:buNone/>
            </a:pPr>
            <a:endParaRPr lang="lt-LT" sz="2000" b="1" dirty="0">
              <a:solidFill>
                <a:srgbClr val="000000"/>
              </a:solidFill>
              <a:latin typeface="Times New Roman" panose="02020603050405020304" pitchFamily="18" charset="0"/>
              <a:cs typeface="Times New Roman" panose="02020603050405020304" pitchFamily="18" charset="0"/>
            </a:endParaRPr>
          </a:p>
          <a:p>
            <a:pPr marL="0" indent="0">
              <a:buNone/>
            </a:pPr>
            <a:endParaRPr lang="lt-LT" sz="2000" dirty="0">
              <a:solidFill>
                <a:srgbClr val="000000"/>
              </a:solidFill>
              <a:latin typeface="Times New Roman" panose="02020603050405020304" pitchFamily="18" charset="0"/>
              <a:cs typeface="Times New Roman" panose="02020603050405020304" pitchFamily="18" charset="0"/>
            </a:endParaRPr>
          </a:p>
        </p:txBody>
      </p:sp>
      <p:sp>
        <p:nvSpPr>
          <p:cNvPr id="4" name="Skaidrės numerio vietos rezervavimo ženklas 3">
            <a:extLst>
              <a:ext uri="{FF2B5EF4-FFF2-40B4-BE49-F238E27FC236}">
                <a16:creationId xmlns:a16="http://schemas.microsoft.com/office/drawing/2014/main" id="{365A53C6-1E24-4EBD-8ADC-6C60DBB18EA6}"/>
              </a:ext>
            </a:extLst>
          </p:cNvPr>
          <p:cNvSpPr>
            <a:spLocks noGrp="1"/>
          </p:cNvSpPr>
          <p:nvPr>
            <p:ph type="sldNum" sz="quarter" idx="12"/>
          </p:nvPr>
        </p:nvSpPr>
        <p:spPr>
          <a:xfrm>
            <a:off x="2306972" y="6356350"/>
            <a:ext cx="9046828" cy="365125"/>
          </a:xfrm>
        </p:spPr>
        <p:txBody>
          <a:bodyPr/>
          <a:lstStyle/>
          <a:p>
            <a:fld id="{A9A3D815-CFB3-4D9E-B9F6-05888D063E4E}" type="slidenum">
              <a:rPr lang="lt-LT" smtClean="0"/>
              <a:t>7</a:t>
            </a:fld>
            <a:endParaRPr lang="lt-LT"/>
          </a:p>
        </p:txBody>
      </p:sp>
      <p:graphicFrame>
        <p:nvGraphicFramePr>
          <p:cNvPr id="7" name="Objektas 6">
            <a:extLst>
              <a:ext uri="{FF2B5EF4-FFF2-40B4-BE49-F238E27FC236}">
                <a16:creationId xmlns:a16="http://schemas.microsoft.com/office/drawing/2014/main" id="{A44F0B16-F3DB-46F4-B67B-63ABEDF34C0A}"/>
              </a:ext>
            </a:extLst>
          </p:cNvPr>
          <p:cNvGraphicFramePr>
            <a:graphicFrameLocks noChangeAspect="1"/>
          </p:cNvGraphicFramePr>
          <p:nvPr>
            <p:extLst>
              <p:ext uri="{D42A27DB-BD31-4B8C-83A1-F6EECF244321}">
                <p14:modId xmlns:p14="http://schemas.microsoft.com/office/powerpoint/2010/main" val="1382534362"/>
              </p:ext>
            </p:extLst>
          </p:nvPr>
        </p:nvGraphicFramePr>
        <p:xfrm>
          <a:off x="653693" y="1320877"/>
          <a:ext cx="10077450" cy="4711192"/>
        </p:xfrm>
        <a:graphic>
          <a:graphicData uri="http://schemas.openxmlformats.org/presentationml/2006/ole">
            <mc:AlternateContent xmlns:mc="http://schemas.openxmlformats.org/markup-compatibility/2006">
              <mc:Choice xmlns:v="urn:schemas-microsoft-com:vml" Requires="v">
                <p:oleObj name="Worksheet" r:id="rId3" imgW="10051481" imgH="4667661" progId="Excel.Sheet.12">
                  <p:embed/>
                </p:oleObj>
              </mc:Choice>
              <mc:Fallback>
                <p:oleObj name="Worksheet" r:id="rId3" imgW="10051481" imgH="4667661" progId="Excel.Sheet.12">
                  <p:embed/>
                  <p:pic>
                    <p:nvPicPr>
                      <p:cNvPr id="7" name="Objektas 6">
                        <a:extLst>
                          <a:ext uri="{FF2B5EF4-FFF2-40B4-BE49-F238E27FC236}">
                            <a16:creationId xmlns:a16="http://schemas.microsoft.com/office/drawing/2014/main" id="{A44F0B16-F3DB-46F4-B67B-63ABEDF34C0A}"/>
                          </a:ext>
                        </a:extLst>
                      </p:cNvPr>
                      <p:cNvPicPr/>
                      <p:nvPr/>
                    </p:nvPicPr>
                    <p:blipFill>
                      <a:blip r:embed="rId4"/>
                      <a:stretch>
                        <a:fillRect/>
                      </a:stretch>
                    </p:blipFill>
                    <p:spPr>
                      <a:xfrm>
                        <a:off x="653693" y="1320877"/>
                        <a:ext cx="10077450" cy="4711192"/>
                      </a:xfrm>
                      <a:prstGeom prst="rect">
                        <a:avLst/>
                      </a:prstGeom>
                      <a:ln w="12700">
                        <a:solidFill>
                          <a:schemeClr val="tx1"/>
                        </a:solidFill>
                      </a:ln>
                    </p:spPr>
                  </p:pic>
                </p:oleObj>
              </mc:Fallback>
            </mc:AlternateContent>
          </a:graphicData>
        </a:graphic>
      </p:graphicFrame>
      <p:sp>
        <p:nvSpPr>
          <p:cNvPr id="13" name="TextBox 12">
            <a:extLst>
              <a:ext uri="{FF2B5EF4-FFF2-40B4-BE49-F238E27FC236}">
                <a16:creationId xmlns:a16="http://schemas.microsoft.com/office/drawing/2014/main" id="{9E2613EE-CAB5-40B3-9359-8AB25252C554}"/>
              </a:ext>
            </a:extLst>
          </p:cNvPr>
          <p:cNvSpPr txBox="1"/>
          <p:nvPr/>
        </p:nvSpPr>
        <p:spPr>
          <a:xfrm rot="10800000" flipV="1">
            <a:off x="2306971" y="6162873"/>
            <a:ext cx="9706062" cy="615553"/>
          </a:xfrm>
          <a:prstGeom prst="rect">
            <a:avLst/>
          </a:prstGeom>
          <a:noFill/>
        </p:spPr>
        <p:txBody>
          <a:bodyPr wrap="square">
            <a:spAutoFit/>
          </a:bodyPr>
          <a:lstStyle/>
          <a:p>
            <a:pPr marL="360363" marR="0" lvl="0" indent="-360363"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lt-LT" sz="17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ES Biologinės įvairovės strategijoje iki 2030 m. iškeltas tikslas, kad iki 2030 m. būtų pasiektas 30% EB buveinių ir rūšių apsaugos būklės pagerėjimas ir nebūtų fiksuojama pablogėjimų. </a:t>
            </a:r>
          </a:p>
        </p:txBody>
      </p:sp>
    </p:spTree>
    <p:extLst>
      <p:ext uri="{BB962C8B-B14F-4D97-AF65-F5344CB8AC3E}">
        <p14:creationId xmlns:p14="http://schemas.microsoft.com/office/powerpoint/2010/main" val="351917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317072" y="365125"/>
            <a:ext cx="9487948" cy="1174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5pPr>
            <a:lvl6pPr defTabSz="449263" eaLnBrk="0" fontAlgn="base" hangingPunct="0">
              <a:lnSpc>
                <a:spcPct val="95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6pPr>
            <a:lvl7pPr defTabSz="449263" eaLnBrk="0" fontAlgn="base" hangingPunct="0">
              <a:lnSpc>
                <a:spcPct val="95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7pPr>
            <a:lvl8pPr defTabSz="449263" eaLnBrk="0" fontAlgn="base" hangingPunct="0">
              <a:lnSpc>
                <a:spcPct val="95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8pPr>
            <a:lvl9pPr defTabSz="449263" eaLnBrk="0" fontAlgn="base" hangingPunct="0">
              <a:lnSpc>
                <a:spcPct val="95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9pPr>
          </a:lstStyle>
          <a:p>
            <a:pPr algn="ctr" eaLnBrk="1" hangingPunct="1">
              <a:buClr>
                <a:srgbClr val="FFFF00"/>
              </a:buClr>
              <a:buFont typeface="Arial Baltic" pitchFamily="32" charset="0"/>
              <a:buNone/>
            </a:pPr>
            <a:r>
              <a:rPr lang="lt-LT" altLang="en-US" b="1" dirty="0">
                <a:solidFill>
                  <a:schemeClr val="tx1"/>
                </a:solidFill>
                <a:latin typeface="Times New Roman" panose="02020603050405020304" pitchFamily="18" charset="0"/>
                <a:cs typeface="Times New Roman" panose="02020603050405020304" pitchFamily="18" charset="0"/>
              </a:rPr>
              <a:t>Ką reiškia pareiga „išsaugoti buveinę“ direktyvos prasme? </a:t>
            </a:r>
          </a:p>
          <a:p>
            <a:pPr algn="ctr" eaLnBrk="1" hangingPunct="1">
              <a:buClr>
                <a:srgbClr val="FFFF00"/>
              </a:buClr>
              <a:buFont typeface="Arial Baltic" pitchFamily="32" charset="0"/>
              <a:buNone/>
            </a:pPr>
            <a:r>
              <a:rPr lang="lt-LT" altLang="en-US" dirty="0">
                <a:solidFill>
                  <a:schemeClr val="tx1"/>
                </a:solidFill>
                <a:latin typeface="Times New Roman" panose="02020603050405020304" pitchFamily="18" charset="0"/>
                <a:cs typeface="Times New Roman" panose="02020603050405020304" pitchFamily="18" charset="0"/>
              </a:rPr>
              <a:t>Palankios apsaugos būklės (PAB) apibrėžimo komponentai</a:t>
            </a:r>
          </a:p>
          <a:p>
            <a:pPr algn="ctr" eaLnBrk="1" hangingPunct="1">
              <a:buClr>
                <a:srgbClr val="FFFF00"/>
              </a:buClr>
              <a:buFont typeface="Arial Baltic" pitchFamily="32" charset="0"/>
              <a:buNone/>
            </a:pPr>
            <a:endParaRPr lang="lt-LT" altLang="en-US" sz="2800" dirty="0">
              <a:solidFill>
                <a:srgbClr val="FFFF00"/>
              </a:solidFill>
              <a:effectLst>
                <a:outerShdw blurRad="38100" dist="38100" dir="2700000" algn="tl">
                  <a:srgbClr val="000000"/>
                </a:outerShdw>
              </a:effectLst>
              <a:latin typeface="+mj-lt"/>
              <a:cs typeface="Times New Roman" pitchFamily="16" charset="0"/>
            </a:endParaRPr>
          </a:p>
        </p:txBody>
      </p:sp>
      <p:sp>
        <p:nvSpPr>
          <p:cNvPr id="10242" name="Rectangle 2"/>
          <p:cNvSpPr>
            <a:spLocks noChangeArrowheads="1"/>
          </p:cNvSpPr>
          <p:nvPr/>
        </p:nvSpPr>
        <p:spPr bwMode="auto">
          <a:xfrm>
            <a:off x="838899" y="1670165"/>
            <a:ext cx="10444294" cy="4095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5pPr>
            <a:lvl6pPr defTabSz="449263" eaLnBrk="0" fontAlgn="base" hangingPunct="0">
              <a:lnSpc>
                <a:spcPct val="95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6pPr>
            <a:lvl7pPr defTabSz="449263" eaLnBrk="0" fontAlgn="base" hangingPunct="0">
              <a:lnSpc>
                <a:spcPct val="95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7pPr>
            <a:lvl8pPr defTabSz="449263" eaLnBrk="0" fontAlgn="base" hangingPunct="0">
              <a:lnSpc>
                <a:spcPct val="95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8pPr>
            <a:lvl9pPr defTabSz="449263" eaLnBrk="0" fontAlgn="base" hangingPunct="0">
              <a:lnSpc>
                <a:spcPct val="95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cs typeface="Arial Unicode MS" charset="0"/>
              </a:defRPr>
            </a:lvl9pPr>
          </a:lstStyle>
          <a:p>
            <a:pPr algn="just">
              <a:spcBef>
                <a:spcPts val="1625"/>
              </a:spcBef>
              <a:buClr>
                <a:srgbClr val="FFFFFF"/>
              </a:buClr>
            </a:pPr>
            <a:r>
              <a:rPr lang="lt-LT" altLang="en-US" sz="2000" dirty="0">
                <a:solidFill>
                  <a:schemeClr val="tx1"/>
                </a:solidFill>
                <a:latin typeface="Times New Roman" panose="02020603050405020304" pitchFamily="18" charset="0"/>
                <a:cs typeface="Times New Roman" panose="02020603050405020304" pitchFamily="18" charset="0"/>
              </a:rPr>
              <a:t>BD 2.2 str.: „Priemonės, kurių imamasi pagal šią direktyvą, turi palaikyti ar atstatyti palankią Bendrijos svarbos natūralių buveinių ... apsaugos būklę“.</a:t>
            </a:r>
          </a:p>
          <a:p>
            <a:pPr algn="just">
              <a:spcBef>
                <a:spcPts val="1625"/>
              </a:spcBef>
              <a:buClr>
                <a:srgbClr val="FFFFFF"/>
              </a:buClr>
            </a:pPr>
            <a:r>
              <a:rPr lang="lt-LT" altLang="en-US" sz="2000" dirty="0">
                <a:solidFill>
                  <a:schemeClr val="tx1"/>
                </a:solidFill>
                <a:latin typeface="Times New Roman" panose="02020603050405020304" pitchFamily="18" charset="0"/>
                <a:cs typeface="Times New Roman" panose="02020603050405020304" pitchFamily="18" charset="0"/>
              </a:rPr>
              <a:t>Klausimas: kaip apibrėžiama PAB?</a:t>
            </a:r>
          </a:p>
          <a:p>
            <a:pPr algn="just">
              <a:spcBef>
                <a:spcPts val="1625"/>
              </a:spcBef>
              <a:buClr>
                <a:srgbClr val="FFFFFF"/>
              </a:buClr>
            </a:pPr>
            <a:r>
              <a:rPr lang="lt-LT" altLang="en-US" sz="2000" dirty="0">
                <a:solidFill>
                  <a:schemeClr val="tx1"/>
                </a:solidFill>
                <a:latin typeface="Times New Roman" panose="02020603050405020304" pitchFamily="18" charset="0"/>
                <a:cs typeface="Times New Roman" panose="02020603050405020304" pitchFamily="18" charset="0"/>
              </a:rPr>
              <a:t>BD 1 str. e) p.: </a:t>
            </a:r>
            <a:r>
              <a:rPr lang="lt-LT" altLang="en-US" sz="2000" b="1" dirty="0">
                <a:solidFill>
                  <a:schemeClr val="tx1"/>
                </a:solidFill>
                <a:latin typeface="Times New Roman" panose="02020603050405020304" pitchFamily="18" charset="0"/>
                <a:cs typeface="Times New Roman" panose="02020603050405020304" pitchFamily="18" charset="0"/>
              </a:rPr>
              <a:t>Natūralios buveinės apsaugos būklė laikoma „palanki“</a:t>
            </a:r>
            <a:r>
              <a:rPr lang="lt-LT" altLang="en-US" sz="2000" dirty="0">
                <a:solidFill>
                  <a:schemeClr val="tx1"/>
                </a:solidFill>
                <a:latin typeface="Times New Roman" panose="02020603050405020304" pitchFamily="18" charset="0"/>
                <a:cs typeface="Times New Roman" panose="02020603050405020304" pitchFamily="18" charset="0"/>
              </a:rPr>
              <a:t>, kai:</a:t>
            </a:r>
          </a:p>
          <a:p>
            <a:pPr algn="just">
              <a:spcBef>
                <a:spcPts val="1625"/>
              </a:spcBef>
              <a:buClr>
                <a:srgbClr val="FFFFFF"/>
              </a:buClr>
            </a:pPr>
            <a:r>
              <a:rPr lang="lt-LT" altLang="en-US" sz="2000" dirty="0">
                <a:solidFill>
                  <a:schemeClr val="tx1"/>
                </a:solidFill>
                <a:latin typeface="Times New Roman" panose="02020603050405020304" pitchFamily="18" charset="0"/>
                <a:cs typeface="Times New Roman" panose="02020603050405020304" pitchFamily="18" charset="0"/>
              </a:rPr>
              <a:t>1) jos natūralus paplitimo arealas ir jos padengiami plotai tame areale </a:t>
            </a:r>
            <a:r>
              <a:rPr lang="lt-LT" altLang="en-US" sz="2000" b="1" dirty="0">
                <a:solidFill>
                  <a:schemeClr val="tx1"/>
                </a:solidFill>
                <a:latin typeface="Times New Roman" panose="02020603050405020304" pitchFamily="18" charset="0"/>
                <a:cs typeface="Times New Roman" panose="02020603050405020304" pitchFamily="18" charset="0"/>
              </a:rPr>
              <a:t>nekinta arba didėja</a:t>
            </a:r>
            <a:r>
              <a:rPr lang="lt-LT" altLang="en-US" sz="2000" dirty="0">
                <a:solidFill>
                  <a:schemeClr val="tx1"/>
                </a:solidFill>
                <a:latin typeface="Times New Roman" panose="02020603050405020304" pitchFamily="18" charset="0"/>
                <a:cs typeface="Times New Roman" panose="02020603050405020304" pitchFamily="18" charset="0"/>
              </a:rPr>
              <a:t>, </a:t>
            </a:r>
          </a:p>
          <a:p>
            <a:pPr algn="just">
              <a:spcBef>
                <a:spcPts val="1625"/>
              </a:spcBef>
              <a:buClr>
                <a:srgbClr val="FFFFFF"/>
              </a:buClr>
            </a:pPr>
            <a:r>
              <a:rPr lang="lt-LT" altLang="en-US" sz="2000" dirty="0">
                <a:solidFill>
                  <a:schemeClr val="tx1"/>
                </a:solidFill>
                <a:latin typeface="Times New Roman" panose="02020603050405020304" pitchFamily="18" charset="0"/>
                <a:cs typeface="Times New Roman" panose="02020603050405020304" pitchFamily="18" charset="0"/>
              </a:rPr>
              <a:t>2) egzistuoja ir, tikėtina, kad </a:t>
            </a:r>
            <a:r>
              <a:rPr lang="lt-LT" altLang="en-US" sz="2000" b="1" dirty="0">
                <a:solidFill>
                  <a:schemeClr val="tx1"/>
                </a:solidFill>
                <a:latin typeface="Times New Roman" panose="02020603050405020304" pitchFamily="18" charset="0"/>
                <a:cs typeface="Times New Roman" panose="02020603050405020304" pitchFamily="18" charset="0"/>
              </a:rPr>
              <a:t>ateityje neišnyks </a:t>
            </a:r>
            <a:r>
              <a:rPr lang="lt-LT" altLang="en-US" sz="2000" dirty="0">
                <a:solidFill>
                  <a:schemeClr val="tx1"/>
                </a:solidFill>
                <a:latin typeface="Times New Roman" panose="02020603050405020304" pitchFamily="18" charset="0"/>
                <a:cs typeface="Times New Roman" panose="02020603050405020304" pitchFamily="18" charset="0"/>
              </a:rPr>
              <a:t>jos ilgalaikiam palaikymui </a:t>
            </a:r>
            <a:r>
              <a:rPr lang="lt-LT" altLang="en-US" sz="2000" b="1" dirty="0">
                <a:solidFill>
                  <a:schemeClr val="tx1"/>
                </a:solidFill>
                <a:latin typeface="Times New Roman" panose="02020603050405020304" pitchFamily="18" charset="0"/>
                <a:cs typeface="Times New Roman" panose="02020603050405020304" pitchFamily="18" charset="0"/>
              </a:rPr>
              <a:t>būtina specifinė struktūra ir funkcijos</a:t>
            </a:r>
            <a:r>
              <a:rPr lang="lt-LT" altLang="en-US" sz="2000" dirty="0">
                <a:solidFill>
                  <a:schemeClr val="tx1"/>
                </a:solidFill>
                <a:latin typeface="Times New Roman" panose="02020603050405020304" pitchFamily="18" charset="0"/>
                <a:cs typeface="Times New Roman" panose="02020603050405020304" pitchFamily="18" charset="0"/>
              </a:rPr>
              <a:t>,    ir </a:t>
            </a:r>
          </a:p>
          <a:p>
            <a:pPr algn="just">
              <a:spcBef>
                <a:spcPts val="1625"/>
              </a:spcBef>
              <a:buClr>
                <a:srgbClr val="FFFFFF"/>
              </a:buClr>
            </a:pPr>
            <a:r>
              <a:rPr lang="lt-LT" altLang="en-US" sz="2000" dirty="0">
                <a:solidFill>
                  <a:schemeClr val="tx1"/>
                </a:solidFill>
                <a:latin typeface="Times New Roman" panose="02020603050405020304" pitchFamily="18" charset="0"/>
                <a:cs typeface="Times New Roman" panose="02020603050405020304" pitchFamily="18" charset="0"/>
              </a:rPr>
              <a:t>3) kai šiai buveinei būdingų </a:t>
            </a:r>
            <a:r>
              <a:rPr lang="lt-LT" altLang="en-US" sz="2000" b="1" dirty="0">
                <a:solidFill>
                  <a:schemeClr val="tx1"/>
                </a:solidFill>
                <a:latin typeface="Times New Roman" panose="02020603050405020304" pitchFamily="18" charset="0"/>
                <a:cs typeface="Times New Roman" panose="02020603050405020304" pitchFamily="18" charset="0"/>
              </a:rPr>
              <a:t>rūšių apsaugos būklė yra palanki</a:t>
            </a:r>
            <a:r>
              <a:rPr lang="lt-LT" altLang="en-US" sz="2000" dirty="0">
                <a:solidFill>
                  <a:schemeClr val="tx1"/>
                </a:solidFill>
                <a:latin typeface="Times New Roman" panose="02020603050405020304" pitchFamily="18" charset="0"/>
                <a:cs typeface="Times New Roman" panose="02020603050405020304" pitchFamily="18" charset="0"/>
              </a:rPr>
              <a:t>.</a:t>
            </a:r>
          </a:p>
          <a:p>
            <a:pPr algn="just">
              <a:spcBef>
                <a:spcPts val="1625"/>
              </a:spcBef>
              <a:buClr>
                <a:srgbClr val="FFFFFF"/>
              </a:buClr>
            </a:pPr>
            <a:r>
              <a:rPr lang="lt-LT" altLang="en-US" sz="2000" dirty="0">
                <a:solidFill>
                  <a:schemeClr val="tx1"/>
                </a:solidFill>
                <a:latin typeface="Times New Roman" panose="02020603050405020304" pitchFamily="18" charset="0"/>
                <a:cs typeface="Times New Roman" panose="02020603050405020304" pitchFamily="18" charset="0"/>
              </a:rPr>
              <a:t>		</a:t>
            </a:r>
            <a:r>
              <a:rPr lang="lt-LT" altLang="en-US" sz="2000" b="1" dirty="0">
                <a:solidFill>
                  <a:schemeClr val="tx1"/>
                </a:solidFill>
                <a:latin typeface="Times New Roman" panose="02020603050405020304" pitchFamily="18" charset="0"/>
                <a:cs typeface="Times New Roman" panose="02020603050405020304" pitchFamily="18" charset="0"/>
              </a:rPr>
              <a:t>Reikalinga visų šių komponentų sutaptis</a:t>
            </a:r>
          </a:p>
        </p:txBody>
      </p:sp>
      <p:pic>
        <p:nvPicPr>
          <p:cNvPr id="4" name="Picture 3">
            <a:extLst>
              <a:ext uri="{FF2B5EF4-FFF2-40B4-BE49-F238E27FC236}">
                <a16:creationId xmlns:a16="http://schemas.microsoft.com/office/drawing/2014/main" id="{D9FA460A-4247-4A7B-A393-3F98E841A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800" y="5599902"/>
            <a:ext cx="916553" cy="892973"/>
          </a:xfrm>
          <a:prstGeom prst="rect">
            <a:avLst/>
          </a:prstGeom>
        </p:spPr>
      </p:pic>
    </p:spTree>
    <p:extLst>
      <p:ext uri="{BB962C8B-B14F-4D97-AF65-F5344CB8AC3E}">
        <p14:creationId xmlns:p14="http://schemas.microsoft.com/office/powerpoint/2010/main" val="14614644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1F31CAC-C5D3-49C7-B144-E39D856B2ECE}"/>
              </a:ext>
            </a:extLst>
          </p:cNvPr>
          <p:cNvSpPr>
            <a:spLocks noGrp="1"/>
          </p:cNvSpPr>
          <p:nvPr>
            <p:ph type="title"/>
          </p:nvPr>
        </p:nvSpPr>
        <p:spPr>
          <a:xfrm>
            <a:off x="698643" y="211012"/>
            <a:ext cx="10962525" cy="795855"/>
          </a:xfrm>
          <a:solidFill>
            <a:schemeClr val="bg1"/>
          </a:solidFill>
        </p:spPr>
        <p:txBody>
          <a:bodyPr>
            <a:normAutofit/>
          </a:bodyPr>
          <a:lstStyle/>
          <a:p>
            <a:pPr algn="ctr"/>
            <a:r>
              <a:rPr lang="en-US" sz="3600" dirty="0">
                <a:latin typeface="Times New Roman" panose="02020603050405020304" pitchFamily="18" charset="0"/>
                <a:cs typeface="Times New Roman" panose="02020603050405020304" pitchFamily="18" charset="0"/>
              </a:rPr>
              <a:t>Kas </a:t>
            </a:r>
            <a:r>
              <a:rPr lang="en-US" sz="3600" dirty="0" err="1">
                <a:latin typeface="Times New Roman" panose="02020603050405020304" pitchFamily="18" charset="0"/>
                <a:cs typeface="Times New Roman" panose="02020603050405020304" pitchFamily="18" charset="0"/>
              </a:rPr>
              <a:t>lemia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nepalanki</a:t>
            </a:r>
            <a:r>
              <a:rPr lang="lt-LT" sz="3600" dirty="0">
                <a:latin typeface="Times New Roman" panose="02020603050405020304" pitchFamily="18" charset="0"/>
                <a:cs typeface="Times New Roman" panose="02020603050405020304" pitchFamily="18" charset="0"/>
              </a:rPr>
              <a:t>ą miško buveinių apsaugos būklę?</a:t>
            </a:r>
          </a:p>
        </p:txBody>
      </p:sp>
      <p:sp>
        <p:nvSpPr>
          <p:cNvPr id="4" name="Skaidrės numerio vietos rezervavimo ženklas 3">
            <a:extLst>
              <a:ext uri="{FF2B5EF4-FFF2-40B4-BE49-F238E27FC236}">
                <a16:creationId xmlns:a16="http://schemas.microsoft.com/office/drawing/2014/main" id="{0D23FB24-1B9F-4CEE-B690-531925273796}"/>
              </a:ext>
            </a:extLst>
          </p:cNvPr>
          <p:cNvSpPr>
            <a:spLocks noGrp="1"/>
          </p:cNvSpPr>
          <p:nvPr>
            <p:ph type="sldNum" sz="quarter" idx="12"/>
          </p:nvPr>
        </p:nvSpPr>
        <p:spPr/>
        <p:txBody>
          <a:bodyPr/>
          <a:lstStyle/>
          <a:p>
            <a:fld id="{A9A3D815-CFB3-4D9E-B9F6-05888D063E4E}" type="slidenum">
              <a:rPr lang="lt-LT" smtClean="0"/>
              <a:t>9</a:t>
            </a:fld>
            <a:endParaRPr lang="lt-LT"/>
          </a:p>
        </p:txBody>
      </p:sp>
      <p:sp>
        <p:nvSpPr>
          <p:cNvPr id="7" name="Turinio vietos rezervavimo ženklas 2">
            <a:extLst>
              <a:ext uri="{FF2B5EF4-FFF2-40B4-BE49-F238E27FC236}">
                <a16:creationId xmlns:a16="http://schemas.microsoft.com/office/drawing/2014/main" id="{8F92DC6C-1EDC-4546-B419-65089E6140B3}"/>
              </a:ext>
            </a:extLst>
          </p:cNvPr>
          <p:cNvSpPr txBox="1">
            <a:spLocks/>
          </p:cNvSpPr>
          <p:nvPr/>
        </p:nvSpPr>
        <p:spPr>
          <a:xfrm>
            <a:off x="838199" y="1006868"/>
            <a:ext cx="9949666" cy="54860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t-LT" sz="2000" dirty="0">
              <a:solidFill>
                <a:srgbClr val="000000"/>
              </a:solidFill>
              <a:latin typeface="Times New Roman" panose="02020603050405020304" pitchFamily="18" charset="0"/>
              <a:cs typeface="Times New Roman" panose="02020603050405020304" pitchFamily="18" charset="0"/>
            </a:endParaRPr>
          </a:p>
        </p:txBody>
      </p:sp>
      <p:graphicFrame>
        <p:nvGraphicFramePr>
          <p:cNvPr id="9" name="Lentelė 8">
            <a:extLst>
              <a:ext uri="{FF2B5EF4-FFF2-40B4-BE49-F238E27FC236}">
                <a16:creationId xmlns:a16="http://schemas.microsoft.com/office/drawing/2014/main" id="{50570B91-D577-494D-87E0-A5D6E702E608}"/>
              </a:ext>
            </a:extLst>
          </p:cNvPr>
          <p:cNvGraphicFramePr>
            <a:graphicFrameLocks noGrp="1"/>
          </p:cNvGraphicFramePr>
          <p:nvPr>
            <p:extLst>
              <p:ext uri="{D42A27DB-BD31-4B8C-83A1-F6EECF244321}">
                <p14:modId xmlns:p14="http://schemas.microsoft.com/office/powerpoint/2010/main" val="3001977638"/>
              </p:ext>
            </p:extLst>
          </p:nvPr>
        </p:nvGraphicFramePr>
        <p:xfrm>
          <a:off x="511728" y="939568"/>
          <a:ext cx="11149444" cy="5285062"/>
        </p:xfrm>
        <a:graphic>
          <a:graphicData uri="http://schemas.openxmlformats.org/drawingml/2006/table">
            <a:tbl>
              <a:tblPr firstRow="1" firstCol="1" bandRow="1"/>
              <a:tblGrid>
                <a:gridCol w="4453313">
                  <a:extLst>
                    <a:ext uri="{9D8B030D-6E8A-4147-A177-3AD203B41FA5}">
                      <a16:colId xmlns:a16="http://schemas.microsoft.com/office/drawing/2014/main" val="3793656979"/>
                    </a:ext>
                  </a:extLst>
                </a:gridCol>
                <a:gridCol w="515087">
                  <a:extLst>
                    <a:ext uri="{9D8B030D-6E8A-4147-A177-3AD203B41FA5}">
                      <a16:colId xmlns:a16="http://schemas.microsoft.com/office/drawing/2014/main" val="2684572642"/>
                    </a:ext>
                  </a:extLst>
                </a:gridCol>
                <a:gridCol w="515087">
                  <a:extLst>
                    <a:ext uri="{9D8B030D-6E8A-4147-A177-3AD203B41FA5}">
                      <a16:colId xmlns:a16="http://schemas.microsoft.com/office/drawing/2014/main" val="1596123763"/>
                    </a:ext>
                  </a:extLst>
                </a:gridCol>
                <a:gridCol w="515087">
                  <a:extLst>
                    <a:ext uri="{9D8B030D-6E8A-4147-A177-3AD203B41FA5}">
                      <a16:colId xmlns:a16="http://schemas.microsoft.com/office/drawing/2014/main" val="2024142855"/>
                    </a:ext>
                  </a:extLst>
                </a:gridCol>
                <a:gridCol w="515087">
                  <a:extLst>
                    <a:ext uri="{9D8B030D-6E8A-4147-A177-3AD203B41FA5}">
                      <a16:colId xmlns:a16="http://schemas.microsoft.com/office/drawing/2014/main" val="1140584853"/>
                    </a:ext>
                  </a:extLst>
                </a:gridCol>
                <a:gridCol w="515087">
                  <a:extLst>
                    <a:ext uri="{9D8B030D-6E8A-4147-A177-3AD203B41FA5}">
                      <a16:colId xmlns:a16="http://schemas.microsoft.com/office/drawing/2014/main" val="426378080"/>
                    </a:ext>
                  </a:extLst>
                </a:gridCol>
                <a:gridCol w="515087">
                  <a:extLst>
                    <a:ext uri="{9D8B030D-6E8A-4147-A177-3AD203B41FA5}">
                      <a16:colId xmlns:a16="http://schemas.microsoft.com/office/drawing/2014/main" val="2568415221"/>
                    </a:ext>
                  </a:extLst>
                </a:gridCol>
                <a:gridCol w="515087">
                  <a:extLst>
                    <a:ext uri="{9D8B030D-6E8A-4147-A177-3AD203B41FA5}">
                      <a16:colId xmlns:a16="http://schemas.microsoft.com/office/drawing/2014/main" val="4246102021"/>
                    </a:ext>
                  </a:extLst>
                </a:gridCol>
                <a:gridCol w="515087">
                  <a:extLst>
                    <a:ext uri="{9D8B030D-6E8A-4147-A177-3AD203B41FA5}">
                      <a16:colId xmlns:a16="http://schemas.microsoft.com/office/drawing/2014/main" val="85917130"/>
                    </a:ext>
                  </a:extLst>
                </a:gridCol>
                <a:gridCol w="515087">
                  <a:extLst>
                    <a:ext uri="{9D8B030D-6E8A-4147-A177-3AD203B41FA5}">
                      <a16:colId xmlns:a16="http://schemas.microsoft.com/office/drawing/2014/main" val="793918263"/>
                    </a:ext>
                  </a:extLst>
                </a:gridCol>
                <a:gridCol w="515087">
                  <a:extLst>
                    <a:ext uri="{9D8B030D-6E8A-4147-A177-3AD203B41FA5}">
                      <a16:colId xmlns:a16="http://schemas.microsoft.com/office/drawing/2014/main" val="123285041"/>
                    </a:ext>
                  </a:extLst>
                </a:gridCol>
                <a:gridCol w="515087">
                  <a:extLst>
                    <a:ext uri="{9D8B030D-6E8A-4147-A177-3AD203B41FA5}">
                      <a16:colId xmlns:a16="http://schemas.microsoft.com/office/drawing/2014/main" val="1956399958"/>
                    </a:ext>
                  </a:extLst>
                </a:gridCol>
                <a:gridCol w="515087">
                  <a:extLst>
                    <a:ext uri="{9D8B030D-6E8A-4147-A177-3AD203B41FA5}">
                      <a16:colId xmlns:a16="http://schemas.microsoft.com/office/drawing/2014/main" val="3676882268"/>
                    </a:ext>
                  </a:extLst>
                </a:gridCol>
                <a:gridCol w="515087">
                  <a:extLst>
                    <a:ext uri="{9D8B030D-6E8A-4147-A177-3AD203B41FA5}">
                      <a16:colId xmlns:a16="http://schemas.microsoft.com/office/drawing/2014/main" val="1615803016"/>
                    </a:ext>
                  </a:extLst>
                </a:gridCol>
              </a:tblGrid>
              <a:tr h="410133">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t-LT" sz="1600" dirty="0">
                          <a:effectLst/>
                          <a:latin typeface="Arial" panose="020B0604020202020204" pitchFamily="34" charset="0"/>
                          <a:ea typeface="Calibri" panose="020F0502020204030204" pitchFamily="34" charset="0"/>
                          <a:cs typeface="Arial" panose="020B0604020202020204" pitchFamily="34" charset="0"/>
                        </a:rPr>
                        <a:t>Neigiami veiksniai</a:t>
                      </a:r>
                    </a:p>
                    <a:p>
                      <a:pPr>
                        <a:lnSpc>
                          <a:spcPct val="107000"/>
                        </a:lnSpc>
                      </a:pPr>
                      <a:r>
                        <a:rPr lang="lt-LT" sz="1600" dirty="0">
                          <a:effectLst/>
                          <a:latin typeface="Arial" panose="020B0604020202020204" pitchFamily="34" charset="0"/>
                          <a:ea typeface="Calibri" panose="020F0502020204030204" pitchFamily="34" charset="0"/>
                          <a:cs typeface="Arial" panose="020B0604020202020204" pitchFamily="34" charset="0"/>
                        </a:rPr>
                        <a:t>(pagal </a:t>
                      </a:r>
                      <a:r>
                        <a:rPr lang="lt-LT" sz="1600" dirty="0" err="1">
                          <a:effectLst/>
                          <a:latin typeface="Arial" panose="020B0604020202020204" pitchFamily="34" charset="0"/>
                          <a:ea typeface="Calibri" panose="020F0502020204030204" pitchFamily="34" charset="0"/>
                          <a:cs typeface="Arial" panose="020B0604020202020204" pitchFamily="34" charset="0"/>
                        </a:rPr>
                        <a:t>EEA</a:t>
                      </a:r>
                      <a:r>
                        <a:rPr lang="lt-LT" sz="1600" dirty="0">
                          <a:effectLst/>
                          <a:latin typeface="Arial" panose="020B0604020202020204" pitchFamily="34" charset="0"/>
                          <a:ea typeface="Calibri" panose="020F0502020204030204" pitchFamily="34" charset="0"/>
                          <a:cs typeface="Arial" panose="020B0604020202020204" pitchFamily="34" charset="0"/>
                        </a:rPr>
                        <a:t> klasifikatorių)</a:t>
                      </a:r>
                    </a:p>
                  </a:txBody>
                  <a:tcPr marL="48622" marR="48622"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13">
                  <a:txBody>
                    <a:bodyPr/>
                    <a:lstStyle/>
                    <a:p>
                      <a:pPr algn="ctr">
                        <a:lnSpc>
                          <a:spcPct val="107000"/>
                        </a:lnSpc>
                        <a:spcAft>
                          <a:spcPts val="800"/>
                        </a:spcAft>
                      </a:pPr>
                      <a:r>
                        <a:rPr lang="lt-LT"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Buveinių tipai</a:t>
                      </a:r>
                      <a:endParaRPr lang="lt-LT" sz="16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4193371663"/>
                  </a:ext>
                </a:extLst>
              </a:tr>
              <a:tr h="1635337">
                <a:tc vMerge="1">
                  <a:txBody>
                    <a:bodyPr/>
                    <a:lstStyle/>
                    <a:p>
                      <a:endParaRPr lang="lt-LT"/>
                    </a:p>
                  </a:txBody>
                  <a:tcPr/>
                </a:tc>
                <a:tc>
                  <a:txBody>
                    <a:bodyPr/>
                    <a:lstStyle/>
                    <a:p>
                      <a:pPr marL="71755" marR="71755">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9010 Vakarų taiga*</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755" marR="71755">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9020 Plačialapių ir mišrūs miškai*</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755" marR="71755">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9050 Žolių turtingi eglynai</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755" marR="71755">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9060 Spygliuočių miškai ant ozų</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755" marR="71755">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9070 Medžiais apaugusios ganyklos</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755" marR="71755">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9080 Pelkėti lapuočių miškai*</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755" marR="71755">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9160 </a:t>
                      </a:r>
                      <a:r>
                        <a:rPr lang="lt-LT"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Skroblynai</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755" marR="71755">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9180 Griovų ir šlaitų miškai*</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755" marR="71755">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9190 Sausieji ąžuolynai</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755" marR="71755">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91D0 Pelkiniai miškai*</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755" marR="71755">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91E0 Aliuviniai miškai*</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755" marR="71755">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91F0 Paupių guobynai</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755" marR="71755">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91T0 Kerpiniai pušynai</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vert="vert27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213488"/>
                  </a:ext>
                </a:extLst>
              </a:tr>
              <a:tr h="380199">
                <a:tc>
                  <a:txBody>
                    <a:bodyPr/>
                    <a:lstStyle/>
                    <a:p>
                      <a:pPr>
                        <a:lnSpc>
                          <a:spcPct val="107000"/>
                        </a:lnSpc>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A07 </a:t>
                      </a:r>
                      <a:r>
                        <a:rPr lang="en-US"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Tradicinio</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ūkininkavimo</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ganymo</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miškuose</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nutraukimas</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val="3614190342"/>
                  </a:ext>
                </a:extLst>
              </a:tr>
              <a:tr h="281517">
                <a:tc>
                  <a:txBody>
                    <a:bodyPr/>
                    <a:lstStyle/>
                    <a:p>
                      <a:pPr>
                        <a:lnSpc>
                          <a:spcPct val="107000"/>
                        </a:lnSpc>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B01 </a:t>
                      </a:r>
                      <a:r>
                        <a:rPr lang="en-US"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Apželdinimas</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mišku</a:t>
                      </a: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(miško pievelių, </a:t>
                      </a:r>
                      <a:r>
                        <a:rPr lang="lt-LT"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retmių</a:t>
                      </a: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744251"/>
                  </a:ext>
                </a:extLst>
              </a:tr>
              <a:tr h="283716">
                <a:tc>
                  <a:txBody>
                    <a:bodyPr/>
                    <a:lstStyle/>
                    <a:p>
                      <a:pPr>
                        <a:lnSpc>
                          <a:spcPct val="107000"/>
                        </a:lnSpc>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B02 </a:t>
                      </a:r>
                      <a:r>
                        <a:rPr lang="en-US"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Miško</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tipo</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keitimas</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įskaitant</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monokultūrų</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auginimą</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33287326"/>
                  </a:ext>
                </a:extLst>
              </a:tr>
              <a:tr h="264827">
                <a:tc>
                  <a:txBody>
                    <a:bodyPr/>
                    <a:lstStyle/>
                    <a:p>
                      <a:pP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B07 Negyvos medienos ir mirštančių medžių šalinimas</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val="408965223"/>
                  </a:ext>
                </a:extLst>
              </a:tr>
              <a:tr h="250503">
                <a:tc>
                  <a:txBody>
                    <a:bodyPr/>
                    <a:lstStyle/>
                    <a:p>
                      <a:pPr>
                        <a:lnSpc>
                          <a:spcPct val="107000"/>
                        </a:lnSpc>
                        <a:spcAft>
                          <a:spcPts val="800"/>
                        </a:spcAft>
                      </a:pPr>
                      <a:r>
                        <a:rPr lang="lt-LT"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B09 Plyni kirtimai</a:t>
                      </a:r>
                    </a:p>
                  </a:txBody>
                  <a:tcPr marL="48622" marR="48622"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tc>
                  <a:txBody>
                    <a:bodyPr/>
                    <a:lstStyle/>
                    <a:p>
                      <a:pPr algn="ctr">
                        <a:lnSpc>
                          <a:spcPct val="107000"/>
                        </a:lnSpc>
                        <a:spcAft>
                          <a:spcPts val="800"/>
                        </a:spcAft>
                      </a:pP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556260808"/>
                  </a:ext>
                </a:extLst>
              </a:tr>
              <a:tr h="250503">
                <a:tc>
                  <a:txBody>
                    <a:bodyPr/>
                    <a:lstStyle/>
                    <a:p>
                      <a:pP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B14 Miško gaisrų slopinimas</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065917670"/>
                  </a:ext>
                </a:extLst>
              </a:tr>
              <a:tr h="235621">
                <a:tc>
                  <a:txBody>
                    <a:bodyPr/>
                    <a:lstStyle/>
                    <a:p>
                      <a:pP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B17 Dirvos ruošimas </a:t>
                      </a:r>
                      <a:r>
                        <a:rPr lang="lt-LT"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MŪ</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val="2632777396"/>
                  </a:ext>
                </a:extLst>
              </a:tr>
              <a:tr h="290694">
                <a:tc>
                  <a:txBody>
                    <a:bodyPr/>
                    <a:lstStyle/>
                    <a:p>
                      <a:pP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B27 Hidrologinio režimo ir vandens telkinių keitimas </a:t>
                      </a:r>
                      <a:r>
                        <a:rPr lang="lt-LT"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MŪ</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046474"/>
                  </a:ext>
                </a:extLst>
              </a:tr>
              <a:tr h="250503">
                <a:tc>
                  <a:txBody>
                    <a:bodyPr/>
                    <a:lstStyle/>
                    <a:p>
                      <a:pP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I02 Invazinės rūšys (ne ES lygio)</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6537978"/>
                  </a:ext>
                </a:extLst>
              </a:tr>
              <a:tr h="250503">
                <a:tc>
                  <a:txBody>
                    <a:bodyPr/>
                    <a:lstStyle/>
                    <a:p>
                      <a:pP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I05 Augalų ir gyvūnų ligos, patogenai, kenkėjai</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5521843"/>
                  </a:ext>
                </a:extLst>
              </a:tr>
              <a:tr h="250503">
                <a:tc>
                  <a:txBody>
                    <a:bodyPr/>
                    <a:lstStyle/>
                    <a:p>
                      <a:pP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J01, F09 ir kt. Vandens telkinių ir dirvožemio tarša</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9EBF5"/>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094276"/>
                  </a:ext>
                </a:extLst>
              </a:tr>
              <a:tr h="250503">
                <a:tc>
                  <a:txBody>
                    <a:bodyPr/>
                    <a:lstStyle/>
                    <a:p>
                      <a:pP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N02 Sausros ir kritulių mažėjimas</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9EBF5"/>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lt-L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48622" marR="48622" marT="0" marB="0" anchor="b">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226892"/>
                  </a:ext>
                </a:extLst>
              </a:tr>
            </a:tbl>
          </a:graphicData>
        </a:graphic>
      </p:graphicFrame>
    </p:spTree>
    <p:extLst>
      <p:ext uri="{BB962C8B-B14F-4D97-AF65-F5344CB8AC3E}">
        <p14:creationId xmlns:p14="http://schemas.microsoft.com/office/powerpoint/2010/main" val="150403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TotalTime>
  <Words>1925</Words>
  <Application>Microsoft Office PowerPoint</Application>
  <PresentationFormat>Widescreen</PresentationFormat>
  <Paragraphs>474</Paragraphs>
  <Slides>19</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8" baseType="lpstr">
      <vt:lpstr>Arial</vt:lpstr>
      <vt:lpstr>Arial Baltic</vt:lpstr>
      <vt:lpstr>Calibri</vt:lpstr>
      <vt:lpstr>Calibri Light</vt:lpstr>
      <vt:lpstr>Times New Roman</vt:lpstr>
      <vt:lpstr>Wingdings</vt:lpstr>
      <vt:lpstr>Office Theme</vt:lpstr>
      <vt:lpstr>1_Office Theme</vt:lpstr>
      <vt:lpstr>Worksheet</vt:lpstr>
      <vt:lpstr>Biologinės įvairovės apsauga miškuose</vt:lpstr>
      <vt:lpstr>Miškai saugomose teritorijose:</vt:lpstr>
      <vt:lpstr>PowerPoint Presentation</vt:lpstr>
      <vt:lpstr>Buveinių vertinimas pagal Buveinių direktyvą</vt:lpstr>
      <vt:lpstr>Miškų buveinės – unikalūs gamtos kompleksai</vt:lpstr>
      <vt:lpstr>Miškų buveinės – biologinės įvairovės išsaugojimo garantas</vt:lpstr>
      <vt:lpstr>2013-2018 m. apsaugos būklės įvertinimo rezultatai</vt:lpstr>
      <vt:lpstr>PowerPoint Presentation</vt:lpstr>
      <vt:lpstr>Kas lemia nepalankią miško buveinių apsaugos būklę?</vt:lpstr>
      <vt:lpstr>2013-2018 m. apsaugos būklės įvertinimo rezultatai, rūšys</vt:lpstr>
      <vt:lpstr>2013-2018 m. apsaugos būklės įvertinimo rezultatai, paukščiai</vt:lpstr>
      <vt:lpstr>LRK kritiškai grėsmingos ir grėsmingos būklės (CR ir EN kategorijų) rūšių nykimo priežastys miškuose</vt:lpstr>
      <vt:lpstr>EB SVARBOS NATŪRALIŲ MIŠKŲ  BUVEINIŲ APSAUGOS  „NATURA 2000“ TINKLE STATISTIKA (2021-06-07) </vt:lpstr>
      <vt:lpstr>Apsaugotos miško buveinės BAST tinkle</vt:lpstr>
      <vt:lpstr>EB svarbos miškų buveinės Lietuvoje</vt:lpstr>
      <vt:lpstr>20/60 proc. Bendrijos svarbos miškų buveinių apsauga Lietuvoje</vt:lpstr>
      <vt:lpstr>EB svarbos miškų buveinių ir su mišku susijusių rūšių apsaugos teisinės problemos</vt:lpstr>
      <vt:lpstr>Kokie siūlomi žingsniai saugant BAST ir Vietoves?</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TITULINIS</dc:title>
  <dc:creator>Agne Jasinaviciute</dc:creator>
  <cp:lastModifiedBy>Albertas Stanislovaitis</cp:lastModifiedBy>
  <cp:revision>49</cp:revision>
  <cp:lastPrinted>2021-07-26T10:42:02Z</cp:lastPrinted>
  <dcterms:created xsi:type="dcterms:W3CDTF">2019-11-28T15:49:04Z</dcterms:created>
  <dcterms:modified xsi:type="dcterms:W3CDTF">2021-07-26T11:00:20Z</dcterms:modified>
</cp:coreProperties>
</file>