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68" r:id="rId4"/>
    <p:sldId id="260" r:id="rId5"/>
    <p:sldId id="261" r:id="rId6"/>
    <p:sldId id="262" r:id="rId7"/>
    <p:sldId id="263" r:id="rId8"/>
    <p:sldId id="269" r:id="rId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>
      <p:cViewPr varScale="1">
        <p:scale>
          <a:sx n="82" d="100"/>
          <a:sy n="82" d="100"/>
        </p:scale>
        <p:origin x="691" y="1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4148A9F-E3A5-4AEE-BC32-9C7AE1A6C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DFB3F42E-2AB6-4F35-8200-E17E0DFC9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FCE77FE-CDF4-4BC6-997F-C9BDC2D2F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8A42-CAAA-4F84-B044-829B3C9F60D9}" type="datetimeFigureOut">
              <a:rPr lang="lt-LT" smtClean="0"/>
              <a:pPr/>
              <a:t>2021-09-28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FA5A3FD-1BFF-4B22-A9A5-1756FD0BB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FFE05AB-AAB8-47E5-940C-F512612B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F4D6-6146-46E9-8432-3D478AAB754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1613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FAE5717-62E4-4370-9F1B-46D4E526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6DA19218-34ED-4C24-A25D-8859502FA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809871C-EF2D-46A0-8938-4D34F616B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8A42-CAAA-4F84-B044-829B3C9F60D9}" type="datetimeFigureOut">
              <a:rPr lang="lt-LT" smtClean="0"/>
              <a:pPr/>
              <a:t>2021-09-28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2111AAF-DE77-41C4-BB66-C7C89130B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333383A-330C-4EEB-9F72-910D90CB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F4D6-6146-46E9-8432-3D478AAB754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8796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B240094D-4068-4E5B-9701-EE7497200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F158F169-CAEC-47DF-8A9A-FFA9E4628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4EC8286-67ED-4819-9691-091C3C0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8A42-CAAA-4F84-B044-829B3C9F60D9}" type="datetimeFigureOut">
              <a:rPr lang="lt-LT" smtClean="0"/>
              <a:pPr/>
              <a:t>2021-09-28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380B9CE-C392-45CF-9201-81579B09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DC9F3A6-168F-4C89-9A38-949C8A47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F4D6-6146-46E9-8432-3D478AAB754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677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30EE8F2-8063-45C7-A74E-05B651E88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8B690C8-F990-4AE7-BD0E-6612E28F6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303E6D6-EC91-420F-9324-058D88BB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8A42-CAAA-4F84-B044-829B3C9F60D9}" type="datetimeFigureOut">
              <a:rPr lang="lt-LT" smtClean="0"/>
              <a:pPr/>
              <a:t>2021-09-28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BCCD424-7028-46F0-95B8-971E4F52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2907A02-B45B-4564-A32A-732C40A6B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F4D6-6146-46E9-8432-3D478AAB754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7763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5820B33-ECAE-4683-8C31-66F9A1E98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8E20040-5859-4F6D-B79A-87D315556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1A01E85-8C0A-4A92-BBAC-6D6073945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8A42-CAAA-4F84-B044-829B3C9F60D9}" type="datetimeFigureOut">
              <a:rPr lang="lt-LT" smtClean="0"/>
              <a:pPr/>
              <a:t>2021-09-28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D9C16E7-9AFA-4920-A717-7AE57D7B0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6C97B3A-CBE3-4C41-86CE-D8E4A9A3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F4D6-6146-46E9-8432-3D478AAB754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638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0C15136-216F-4B63-99E6-CF458733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E5F5660-FA43-454D-A16C-CA945B3D6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30BF6C79-2AE2-41F3-A827-43256950D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DDC4822C-E23D-42DA-835A-CFBCD1A0F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8A42-CAAA-4F84-B044-829B3C9F60D9}" type="datetimeFigureOut">
              <a:rPr lang="lt-LT" smtClean="0"/>
              <a:pPr/>
              <a:t>2021-09-28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2108F3FB-5813-405A-9521-8C5760B3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AA4FF414-62FB-454C-B2DB-79CA5F009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F4D6-6146-46E9-8432-3D478AAB754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5830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EDF379E-FC9A-4AEC-8B34-CAB4F1822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1E49CB05-A724-40D1-9057-60EF25DA5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A7AB2DCD-1B82-443F-8405-1D191EE8D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646B2EAF-F1E7-454C-A6A9-B4DB57182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B9A3FD76-BE37-4CA6-81C2-41508A8974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337D60E4-DC0B-4AA5-9476-A96FAD702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8A42-CAAA-4F84-B044-829B3C9F60D9}" type="datetimeFigureOut">
              <a:rPr lang="lt-LT" smtClean="0"/>
              <a:pPr/>
              <a:t>2021-09-28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D99CD9ED-591E-4E1F-B45D-4CDFDCAA0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D14EEBD5-A727-447C-9498-01B94C72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F4D6-6146-46E9-8432-3D478AAB754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928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54C2E88-C886-4E30-A688-B9E2201B7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A2393948-6167-4408-9244-8ECA8604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8A42-CAAA-4F84-B044-829B3C9F60D9}" type="datetimeFigureOut">
              <a:rPr lang="lt-LT" smtClean="0"/>
              <a:pPr/>
              <a:t>2021-09-28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D45B41C0-3EB1-48A3-A44B-0A368CF4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B0674A26-EE7A-4FAB-AAA7-2A7BB948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F4D6-6146-46E9-8432-3D478AAB754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367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F4DD7330-4F70-4E50-A162-4FED0458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8A42-CAAA-4F84-B044-829B3C9F60D9}" type="datetimeFigureOut">
              <a:rPr lang="lt-LT" smtClean="0"/>
              <a:pPr/>
              <a:t>2021-09-28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E092A0A9-7CAE-495B-A5A4-0865D0DB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130D3696-4AE1-46F4-B6BF-FB663353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F4D6-6146-46E9-8432-3D478AAB754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430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EE670E8-4F0B-44A8-BD04-5C094560C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5036473-19A2-43F5-8B31-77C90206C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E3A48EA5-35B5-41EF-95CB-3339146ED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C0BA4EF9-9F49-4901-B9A4-5C199B44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8A42-CAAA-4F84-B044-829B3C9F60D9}" type="datetimeFigureOut">
              <a:rPr lang="lt-LT" smtClean="0"/>
              <a:pPr/>
              <a:t>2021-09-28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2A3FB128-C439-4CAE-969E-3F6D3100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A90A6453-3FD6-448B-B59D-B65D4B23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F4D6-6146-46E9-8432-3D478AAB754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2474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17AD670-7D33-4497-A7FC-55C308F5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36AA3EFA-9AE4-47C1-AFFB-1A7F7B235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B4989A1E-5C03-4629-8882-2D0C157EE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2E6167B-2B8C-4F54-8F60-65471AA0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8A42-CAAA-4F84-B044-829B3C9F60D9}" type="datetimeFigureOut">
              <a:rPr lang="lt-LT" smtClean="0"/>
              <a:pPr/>
              <a:t>2021-09-28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86F35893-75CC-4CA0-A377-905989F3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1082D419-E9A7-45B8-B33A-153AD4FD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F4D6-6146-46E9-8432-3D478AAB754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950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E9D6196D-8733-46F8-B777-D503931A6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9A646BB-00F0-4BC3-96FC-843C1C255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F61EF34-C9C2-46D4-AF90-9883AAC544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C8A42-CAAA-4F84-B044-829B3C9F60D9}" type="datetimeFigureOut">
              <a:rPr lang="lt-LT" smtClean="0"/>
              <a:pPr/>
              <a:t>2021-09-28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8B1EFFE1-AA90-4AF5-9FD9-67A24C01D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53D8465-808F-49EF-A632-3ECBA9172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EF4D6-6146-46E9-8432-3D478AAB7545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509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0714" y="478970"/>
            <a:ext cx="9688286" cy="1359161"/>
          </a:xfrm>
        </p:spPr>
        <p:txBody>
          <a:bodyPr>
            <a:normAutofit fontScale="90000"/>
          </a:bodyPr>
          <a:lstStyle/>
          <a:p>
            <a:r>
              <a:rPr lang="lt-LT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MIŠKO SEKTORIAUS DARBUOTOJŲ SIŪLYMAI NACIONALINEI MIŠKŲ VIZIJAI</a:t>
            </a:r>
            <a:endParaRPr lang="lt-LT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4234543"/>
            <a:ext cx="5366657" cy="1143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lt-LT" altLang="lt-LT" b="1" dirty="0"/>
              <a:t>NMS koordinacinės grupės narys </a:t>
            </a:r>
          </a:p>
          <a:p>
            <a:pPr algn="l"/>
            <a:r>
              <a:rPr lang="lt-LT" altLang="lt-LT" b="1" dirty="0"/>
              <a:t>LMPF  organizatorius</a:t>
            </a:r>
          </a:p>
          <a:p>
            <a:pPr algn="l"/>
            <a:r>
              <a:rPr lang="lt-LT" altLang="lt-LT" b="1" dirty="0"/>
              <a:t>Algis Vaitkevičius</a:t>
            </a:r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>
            <a:off x="4887687" y="5812973"/>
            <a:ext cx="219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b="1" dirty="0"/>
              <a:t>GIRIONYS </a:t>
            </a:r>
            <a:endParaRPr lang="en-US" b="1" dirty="0"/>
          </a:p>
          <a:p>
            <a:pPr algn="ctr"/>
            <a:r>
              <a:rPr lang="en-US" dirty="0"/>
              <a:t>2021 m.</a:t>
            </a:r>
            <a:endParaRPr lang="lt-LT" dirty="0"/>
          </a:p>
        </p:txBody>
      </p:sp>
      <p:sp>
        <p:nvSpPr>
          <p:cNvPr id="6" name="TextBox 5"/>
          <p:cNvSpPr txBox="1"/>
          <p:nvPr/>
        </p:nvSpPr>
        <p:spPr>
          <a:xfrm>
            <a:off x="4145901" y="2623457"/>
            <a:ext cx="459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(SOCIALINIAI KLAUSIMAI)</a:t>
            </a:r>
            <a:endParaRPr lang="lt-LT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31F01E0-29DF-4345-A0AA-86F46F65B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3292"/>
            <a:ext cx="9030983" cy="852754"/>
          </a:xfrm>
        </p:spPr>
        <p:txBody>
          <a:bodyPr>
            <a:normAutofit fontScale="90000"/>
          </a:bodyPr>
          <a:lstStyle/>
          <a:p>
            <a:r>
              <a:rPr lang="lt-LT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NMS MIŠKO SEKTORIAUS DARBUOTOJŲ SEKTORINĖ GRUPĖ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A3CC3E9F-82C0-463F-8A90-D75B4AFA6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68512"/>
            <a:ext cx="9030984" cy="5789488"/>
          </a:xfrm>
        </p:spPr>
        <p:txBody>
          <a:bodyPr>
            <a:normAutofit fontScale="47500" lnSpcReduction="20000"/>
          </a:bodyPr>
          <a:lstStyle/>
          <a:p>
            <a:pPr lvl="0" algn="just">
              <a:lnSpc>
                <a:spcPct val="115000"/>
              </a:lnSpc>
              <a:buSzPts val="1200"/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 </a:t>
            </a: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Algis Vaitkevičius – LMPF organizatorius, Lietuvos miškininkų sąjungos narys, NMS koordinacinės grupės narys</a:t>
            </a:r>
            <a:endParaRPr lang="en-US" sz="25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buSzPts val="1200"/>
            </a:pPr>
            <a:r>
              <a:rPr lang="en-US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  </a:t>
            </a: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Diana </a:t>
            </a:r>
            <a:r>
              <a:rPr lang="lt-LT" sz="25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Raitelaitienė</a:t>
            </a: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LMPF pirmininkė, AB ,,</a:t>
            </a:r>
            <a:r>
              <a:rPr lang="lt-LT" sz="25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Grigeo</a:t>
            </a: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 profesinės sąjungos pirmininkė, Lietuvos</a:t>
            </a:r>
            <a:endParaRPr lang="en-US" sz="25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buSzPts val="1200"/>
            </a:pPr>
            <a:r>
              <a:rPr lang="en-US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Respublikos DSS komisijos narė</a:t>
            </a:r>
          </a:p>
          <a:p>
            <a:pPr marL="457200" lvl="0" indent="-457200" algn="just">
              <a:lnSpc>
                <a:spcPct val="115000"/>
              </a:lnSpc>
              <a:buSzPts val="1200"/>
              <a:buAutoNum type="arabicPeriod" startAt="3"/>
            </a:pP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Inga Ruginienė – LPSK pirmininkė, Lietuvos Respublikos Trišalės tarybos narė, Tarptautinės profesinių sąjungų</a:t>
            </a:r>
          </a:p>
          <a:p>
            <a:pPr lvl="0" algn="just">
              <a:lnSpc>
                <a:spcPct val="115000"/>
              </a:lnSpc>
              <a:buSzPts val="1200"/>
            </a:pPr>
            <a:r>
              <a:rPr lang="lt-LT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konfederacijos viceprezidentė, Europos profesinių sąjungų konfederacijos komiteto narė</a:t>
            </a:r>
          </a:p>
          <a:p>
            <a:pPr marL="457200" lvl="0" indent="-457200" algn="just">
              <a:lnSpc>
                <a:spcPct val="115000"/>
              </a:lnSpc>
              <a:buSzPts val="1200"/>
              <a:buAutoNum type="arabicPeriod" startAt="4"/>
            </a:pP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Aušra Beresnevičienė – Kuršėnų miško darbuotojų profesinės sąjungos pirmininkė, VMU profesinių sąjungų</a:t>
            </a:r>
          </a:p>
          <a:p>
            <a:pPr lvl="0" algn="just">
              <a:lnSpc>
                <a:spcPct val="115000"/>
              </a:lnSpc>
              <a:buSzPts val="1200"/>
            </a:pPr>
            <a:r>
              <a:rPr lang="lt-LT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Jungtinės atstovybės narė </a:t>
            </a:r>
          </a:p>
          <a:p>
            <a:pPr lvl="0" algn="just">
              <a:lnSpc>
                <a:spcPct val="115000"/>
              </a:lnSpc>
              <a:buSzPts val="1200"/>
            </a:pPr>
            <a:r>
              <a:rPr lang="en-US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  </a:t>
            </a: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Rimas Tumosa – Veisiejų miškininkų profesinės sąjungos pirmininkas, VMU </a:t>
            </a:r>
            <a:r>
              <a:rPr lang="lt-LT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Veisiejų RP </a:t>
            </a: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vyr.</a:t>
            </a:r>
            <a:r>
              <a:rPr lang="en-US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miškininkas</a:t>
            </a:r>
            <a:endParaRPr lang="en-US" sz="25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buSzPts val="1200"/>
            </a:pPr>
            <a:r>
              <a:rPr lang="en-US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  </a:t>
            </a: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Saulius Adomavičius – Lietuvos miškininkų sąjungos pirmininko pavaduotojas, girininkas </a:t>
            </a:r>
          </a:p>
          <a:p>
            <a:pPr marL="457200" lvl="0" indent="-457200" algn="just">
              <a:lnSpc>
                <a:spcPct val="115000"/>
              </a:lnSpc>
              <a:buSzPts val="1200"/>
              <a:buAutoNum type="arabicPeriod" startAt="7"/>
            </a:pP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Ina Bikuvienė - Valstybinių miškų darbuotojų profesinės sąjungos pirmininkė, VMU valdybos narė, VMU GIS ir</a:t>
            </a:r>
          </a:p>
          <a:p>
            <a:pPr lvl="0" algn="just">
              <a:lnSpc>
                <a:spcPct val="115000"/>
              </a:lnSpc>
              <a:buSzPts val="1200"/>
            </a:pPr>
            <a:r>
              <a:rPr lang="lt-LT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geodezijos</a:t>
            </a:r>
            <a:r>
              <a:rPr lang="en-US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skyriaus kartografijos poskyrio specialistė </a:t>
            </a:r>
            <a:endParaRPr lang="en-US" sz="25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buSzPts val="1200"/>
            </a:pPr>
            <a:r>
              <a:rPr lang="en-US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   </a:t>
            </a: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Rokas Lastauskas - Varėnos miškų darbuotojų profesinės sąjungos pirmininkas,  LMPF Tarybos narys</a:t>
            </a:r>
            <a:endParaRPr lang="en-US" sz="25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buSzPts val="1200"/>
            </a:pPr>
            <a:r>
              <a:rPr lang="en-US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    </a:t>
            </a: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Irena </a:t>
            </a:r>
            <a:r>
              <a:rPr lang="lt-LT" sz="25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Keliauskienė</a:t>
            </a: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AB ,,Šilutės baldai“ profesinė sąjungos pirmininkė, LMPF Tarybos narė</a:t>
            </a:r>
          </a:p>
          <a:p>
            <a:pPr lvl="0" algn="just">
              <a:lnSpc>
                <a:spcPct val="120000"/>
              </a:lnSpc>
              <a:buSzPts val="1200"/>
            </a:pPr>
            <a:r>
              <a:rPr lang="en-US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 </a:t>
            </a: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Sigitas Radzevičius – Trakų miškininkų profesinės sąjungos pirmininkas, LMPF Tarybos narys medienos ruošos ir</a:t>
            </a:r>
          </a:p>
          <a:p>
            <a:pPr lvl="0" algn="just">
              <a:lnSpc>
                <a:spcPct val="120000"/>
              </a:lnSpc>
              <a:buSzPts val="1200"/>
            </a:pPr>
            <a:r>
              <a:rPr lang="lt-LT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prekybos </a:t>
            </a:r>
            <a:r>
              <a:rPr lang="en-US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vadovas</a:t>
            </a:r>
          </a:p>
          <a:p>
            <a:pPr lvl="0" algn="just">
              <a:lnSpc>
                <a:spcPct val="120000"/>
              </a:lnSpc>
              <a:spcAft>
                <a:spcPts val="1000"/>
              </a:spcAft>
              <a:buSzPts val="1200"/>
            </a:pPr>
            <a:r>
              <a:rPr lang="en-US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 </a:t>
            </a:r>
            <a:r>
              <a:rPr lang="lt-LT" sz="2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Dainius Dapkus,  Radviliškio miškininkų profesinės sąjungos pirmininkas, LMPF Tarybos narys, medelyno vadovas</a:t>
            </a:r>
          </a:p>
          <a:p>
            <a:pPr lvl="0" algn="just">
              <a:lnSpc>
                <a:spcPct val="120000"/>
              </a:lnSpc>
              <a:spcAft>
                <a:spcPts val="1000"/>
              </a:spcAft>
              <a:buSzPts val="1200"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Juozas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500" b="1" dirty="0">
                <a:latin typeface="Arial" panose="020B0604020202020204" pitchFamily="34" charset="0"/>
                <a:cs typeface="Arial" panose="020B0604020202020204" pitchFamily="34" charset="0"/>
              </a:rPr>
              <a:t>Ūsas – LMPF pirmininkės pavaduotojas</a:t>
            </a:r>
          </a:p>
        </p:txBody>
      </p:sp>
      <p:pic>
        <p:nvPicPr>
          <p:cNvPr id="4098" name="Picture 2" descr="Nuomonė. Krizė miško pramonėje buvo trumpa ir net naudinga">
            <a:extLst>
              <a:ext uri="{FF2B5EF4-FFF2-40B4-BE49-F238E27FC236}">
                <a16:creationId xmlns:a16="http://schemas.microsoft.com/office/drawing/2014/main" id="{3969E49A-A198-483B-B2FD-FABE78903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t="11123" r="16405" b="13095"/>
          <a:stretch/>
        </p:blipFill>
        <p:spPr bwMode="auto">
          <a:xfrm>
            <a:off x="9176422" y="3075853"/>
            <a:ext cx="3015578" cy="2404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Placeholder 12">
            <a:extLst>
              <a:ext uri="{FF2B5EF4-FFF2-40B4-BE49-F238E27FC236}">
                <a16:creationId xmlns:a16="http://schemas.microsoft.com/office/drawing/2014/main" id="{F9834743-4BA4-4148-9D5E-C435EA7D31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9756" y="0"/>
            <a:ext cx="3015578" cy="2404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534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968829"/>
            <a:ext cx="8817429" cy="1023257"/>
          </a:xfrm>
        </p:spPr>
        <p:txBody>
          <a:bodyPr>
            <a:normAutofit fontScale="90000"/>
          </a:bodyPr>
          <a:lstStyle/>
          <a:p>
            <a:r>
              <a:rPr lang="lt-LT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PASIŪLYMAI NACIONALINEI  MIŠKŲ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VIZIJ</a:t>
            </a:r>
            <a:r>
              <a:rPr lang="lt-LT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t-LT" dirty="0"/>
          </a:p>
        </p:txBody>
      </p:sp>
      <p:sp>
        <p:nvSpPr>
          <p:cNvPr id="3" name="TextBox 2"/>
          <p:cNvSpPr txBox="1"/>
          <p:nvPr/>
        </p:nvSpPr>
        <p:spPr>
          <a:xfrm>
            <a:off x="729343" y="2220687"/>
            <a:ext cx="8284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 </a:t>
            </a:r>
            <a:r>
              <a:rPr lang="en-US" sz="2800" b="1" dirty="0"/>
              <a:t>D</a:t>
            </a:r>
            <a:r>
              <a:rPr lang="lt-LT" sz="2800" b="1" dirty="0" err="1"/>
              <a:t>ėl</a:t>
            </a:r>
            <a:r>
              <a:rPr lang="lt-LT" sz="2800" b="1" dirty="0"/>
              <a:t> d</a:t>
            </a:r>
            <a:r>
              <a:rPr lang="en-US" sz="2800" b="1" dirty="0" err="1"/>
              <a:t>arbo</a:t>
            </a:r>
            <a:r>
              <a:rPr lang="en-US" sz="2800" b="1" dirty="0"/>
              <a:t> u</a:t>
            </a:r>
            <a:r>
              <a:rPr lang="lt-LT" sz="2800" b="1" dirty="0" err="1"/>
              <a:t>žmokesčio</a:t>
            </a:r>
            <a:r>
              <a:rPr lang="lt-LT" sz="2800" b="1" dirty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lt-LT" sz="2800" b="1" dirty="0"/>
              <a:t> Dėl darbo sąlygų;</a:t>
            </a:r>
          </a:p>
          <a:p>
            <a:pPr>
              <a:buFont typeface="Wingdings" pitchFamily="2" charset="2"/>
              <a:buChar char="§"/>
            </a:pPr>
            <a:r>
              <a:rPr lang="lt-LT" sz="2800" b="1" dirty="0"/>
              <a:t> Dėl darbuotojų saugos ir sveikatos;</a:t>
            </a:r>
          </a:p>
          <a:p>
            <a:pPr>
              <a:buFont typeface="Wingdings" pitchFamily="2" charset="2"/>
              <a:buChar char="§"/>
            </a:pPr>
            <a:r>
              <a:rPr lang="lt-LT" sz="2800" b="1" dirty="0"/>
              <a:t> Dėl darbuotojų kolektyvinio atstovavimo stiprinimo.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5BCD358-4CFB-4945-ADFA-F18D52F6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6" y="0"/>
            <a:ext cx="4017196" cy="1561672"/>
          </a:xfrm>
        </p:spPr>
        <p:txBody>
          <a:bodyPr>
            <a:normAutofit/>
          </a:bodyPr>
          <a:lstStyle/>
          <a:p>
            <a:r>
              <a:rPr lang="lt-LT" sz="4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Darbo užmokestis</a:t>
            </a:r>
            <a:endParaRPr lang="lt-LT" sz="44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1E8029A-EEE9-43C1-B551-3AE906446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9363" y="531845"/>
            <a:ext cx="7722637" cy="475861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AutoNum type="arabicPeriod"/>
            </a:pPr>
            <a:endParaRPr lang="lt-L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lt-L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ektoriaus įmonėse darbo užmokesčio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vidurkis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ne mažesnis 110 proc. šalies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vidutinio atlyginimo;</a:t>
            </a:r>
          </a:p>
          <a:p>
            <a:pPr marL="0" indent="0">
              <a:buNone/>
            </a:pPr>
            <a:endParaRPr lang="lt-L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2"/>
            </a:pP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Sektoriaus įmonėms privalomas lėšų rezervas,</a:t>
            </a:r>
          </a:p>
          <a:p>
            <a:pPr marL="0" indent="0">
              <a:buNone/>
            </a:pP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      užtikrinantis stabilias darbuotojų pajamas dėl</a:t>
            </a:r>
          </a:p>
          <a:p>
            <a:pPr marL="0" indent="0">
              <a:buNone/>
            </a:pP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      pagamintos produkcijos kainų svyravimų;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3"/>
            </a:pP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Garantuojama kasmetinė darbo užmokesčio</a:t>
            </a:r>
          </a:p>
          <a:p>
            <a:pPr marL="0" indent="0">
              <a:buNone/>
            </a:pP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       indeksacija, ne mažesnė už šalies infliacijos lygį.</a:t>
            </a:r>
            <a:endParaRPr lang="lt-LT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00FE1B6-B2F6-4B4A-8538-DCC8336BF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6" y="2211912"/>
            <a:ext cx="4171306" cy="315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16ED41D-E0F3-4AF7-9464-AA5D0D552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865" y="5497061"/>
            <a:ext cx="1360939" cy="136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5BCD358-4CFB-4945-ADFA-F18D52F6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16" y="359596"/>
            <a:ext cx="4356242" cy="801384"/>
          </a:xfrm>
        </p:spPr>
        <p:txBody>
          <a:bodyPr>
            <a:noAutofit/>
          </a:bodyPr>
          <a:lstStyle/>
          <a:p>
            <a:r>
              <a:rPr lang="lt-LT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SOCIALINĖS IR DARBO SĄLYGOS</a:t>
            </a:r>
            <a:endParaRPr lang="lt-LT" sz="36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1E8029A-EEE9-43C1-B551-3AE906446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23291"/>
            <a:ext cx="8056880" cy="5737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arbo procesų optimizavimas, įdiegiant paprastesnes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administravimo sistemas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AutoNum type="arabicPeriod" startAt="2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eikiamas darb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inink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ų skaičius, užtikrinantis darbo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normų įvykdymą per normalią darbo dienos trukmę,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     garantuojant konkurencingą darbo užmokestį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AutoNum type="arabicPeriod" startAt="3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eikiamas specialistų skaičiaus nustatymas,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     užtikrinantis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pareiginių funkcijų įvykdymą per normalią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     darbo dienos trukmę;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AutoNum type="arabicPeriod" startAt="4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Teisingas prastovų dėl nepalankių gamtinių sąlygų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     skelbimas; </a:t>
            </a:r>
          </a:p>
          <a:p>
            <a:pPr marL="457200" indent="-457200">
              <a:lnSpc>
                <a:spcPct val="100000"/>
              </a:lnSpc>
              <a:buAutoNum type="arabicPeriod" startAt="5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Tolygus darbų darbininkams paskirstymas ir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     garantuotas užimtumas gamtosauginių ribojimų metu.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asakė, kokia atsakomybė laukia darbdavių už karantino taisyklių nepaisymą">
            <a:extLst>
              <a:ext uri="{FF2B5EF4-FFF2-40B4-BE49-F238E27FC236}">
                <a16:creationId xmlns:a16="http://schemas.microsoft.com/office/drawing/2014/main" id="{59AE2302-5C5C-4B9A-A1FA-CCFB8E2F2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1" y="1538555"/>
            <a:ext cx="3436706" cy="22911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2564E4A-F1C0-439B-9FE8-8858F1600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1" y="4207267"/>
            <a:ext cx="3054849" cy="22911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488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5BCD358-4CFB-4945-ADFA-F18D52F6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4112"/>
            <a:ext cx="4685016" cy="1712094"/>
          </a:xfrm>
        </p:spPr>
        <p:txBody>
          <a:bodyPr>
            <a:normAutofit fontScale="90000"/>
          </a:bodyPr>
          <a:lstStyle/>
          <a:p>
            <a:r>
              <a:rPr lang="lt-LT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DARBUOTOJŲ SVEIKATOS KLAUSIMAI</a:t>
            </a:r>
            <a:endParaRPr lang="lt-LT" sz="40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1E8029A-EEE9-43C1-B551-3AE906446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958" y="578497"/>
            <a:ext cx="7765041" cy="5246949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endParaRPr kumimoji="0" lang="lt-LT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kumimoji="0" lang="lt-LT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Darbuotoj</a:t>
            </a:r>
            <a:r>
              <a:rPr lang="lt-LT" sz="280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ų</a:t>
            </a:r>
            <a:r>
              <a:rPr kumimoji="0" lang="lt-LT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skiepijimas nuo erkinio encefalito</a:t>
            </a:r>
          </a:p>
          <a:p>
            <a:pPr marL="0" indent="0">
              <a:buNone/>
            </a:pPr>
            <a:r>
              <a:rPr lang="lt-LT" sz="280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  </a:t>
            </a:r>
            <a:r>
              <a:rPr kumimoji="0" lang="lt-LT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įmonių/įstaigų lėšomis;</a:t>
            </a:r>
          </a:p>
          <a:p>
            <a:pPr marL="0" indent="0">
              <a:buNone/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lt-LT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Darbuotojų </a:t>
            </a:r>
            <a:r>
              <a:rPr kumimoji="0" lang="lt-LT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profilaktiniai patikrinimai dėl</a:t>
            </a:r>
          </a:p>
          <a:p>
            <a:pPr marL="0" indent="0">
              <a:buNone/>
            </a:pPr>
            <a:r>
              <a:rPr lang="lt-LT" sz="280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  </a:t>
            </a:r>
            <a:r>
              <a:rPr kumimoji="0" lang="lt-LT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Laimo ligos įmonių/įstaigų lėšomis;</a:t>
            </a:r>
          </a:p>
          <a:p>
            <a:pPr marL="0" indent="0">
              <a:buNone/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lt-LT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Laimo ligos pripažinimas  profesine liga</a:t>
            </a:r>
            <a:r>
              <a:rPr lang="lt-L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91619C-1580-4583-ADD0-4D5BC0539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4" y="2024009"/>
            <a:ext cx="4302465" cy="35343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лухи] iOS 8 получит приложение для мониторинга за здоровьем |  AppleInsider.ru">
            <a:extLst>
              <a:ext uri="{FF2B5EF4-FFF2-40B4-BE49-F238E27FC236}">
                <a16:creationId xmlns:a16="http://schemas.microsoft.com/office/drawing/2014/main" id="{C75688EF-C0EF-402C-ACE5-FFCA081D3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75" y="5057192"/>
            <a:ext cx="3156956" cy="110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85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5BCD358-4CFB-4945-ADFA-F18D52F6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6" y="0"/>
            <a:ext cx="4599397" cy="1695236"/>
          </a:xfrm>
        </p:spPr>
        <p:txBody>
          <a:bodyPr>
            <a:normAutofit fontScale="90000"/>
          </a:bodyPr>
          <a:lstStyle/>
          <a:p>
            <a:r>
              <a:rPr lang="lt-LT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KOLEKTYVINIO ATSTOVAVIMO STIPRINIMAS</a:t>
            </a:r>
            <a:endParaRPr lang="lt-LT" sz="4000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1E8029A-EEE9-43C1-B551-3AE906446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2505" y="494522"/>
            <a:ext cx="7069493" cy="6074229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lt-LT" sz="2400" dirty="0" err="1">
                <a:latin typeface="Arial" panose="020B0604020202020204" pitchFamily="34" charset="0"/>
                <a:cs typeface="Arial" panose="020B0604020202020204" pitchFamily="34" charset="0"/>
              </a:rPr>
              <a:t>olektyviniam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darbuotojų atstovavimui, įmonėse/įstaigose pirmenybė teikiama profesinėms sąjungoms;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2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Įmonių / įstaigų reorganizavimas  vykdomas, suderinus su  darbuotojų atstovais;</a:t>
            </a:r>
          </a:p>
          <a:p>
            <a:pPr marL="0" indent="0">
              <a:buNone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3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Profesinių sąjungų nariams suteikiama pirmumo teisė pasilikti dalies darbuotojų atleidimo atveju;</a:t>
            </a:r>
          </a:p>
          <a:p>
            <a:pPr marL="0" indent="0">
              <a:buNone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 startAt="4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Negalima skirti drausminės nuobaudos arba  atleisti iš darbo  darbuotojo be jo kaltės, be profesinės sąjungos valdymo organo sutikimo, jei narystė profesinėje sąjungoje yra daugiau kai 1 metai.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D3BE9A7E-D6FC-463C-99EB-AAE5FB824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90" r="1921"/>
          <a:stretch/>
        </p:blipFill>
        <p:spPr>
          <a:xfrm>
            <a:off x="151638" y="1950098"/>
            <a:ext cx="4896223" cy="419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59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2460171"/>
            <a:ext cx="4833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800" b="1" dirty="0">
                <a:solidFill>
                  <a:schemeClr val="accent6">
                    <a:lumMod val="75000"/>
                  </a:schemeClr>
                </a:solidFill>
              </a:rPr>
              <a:t>AČIŪ UŽ DĖMESĮ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lt-LT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D7E6916D79FD094CAA53DF6F5A81D0B0" ma:contentTypeVersion="8" ma:contentTypeDescription="Kurkite naują dokumentą." ma:contentTypeScope="" ma:versionID="487c2cff629ae4f007267a56d9417983">
  <xsd:schema xmlns:xsd="http://www.w3.org/2001/XMLSchema" xmlns:xs="http://www.w3.org/2001/XMLSchema" xmlns:p="http://schemas.microsoft.com/office/2006/metadata/properties" xmlns:ns2="4f11744e-83dc-4798-b3cc-7d302b48cf32" xmlns:ns3="d09eb6ea-b9d8-4cc9-a81e-74b35a647728" targetNamespace="http://schemas.microsoft.com/office/2006/metadata/properties" ma:root="true" ma:fieldsID="b94624bbe6731f37b1dff898fb6c09d4" ns2:_="" ns3:_="">
    <xsd:import namespace="4f11744e-83dc-4798-b3cc-7d302b48cf32"/>
    <xsd:import namespace="d09eb6ea-b9d8-4cc9-a81e-74b35a6477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1744e-83dc-4798-b3cc-7d302b48c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eb6ea-b9d8-4cc9-a81e-74b35a64772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CC60F2-FCD0-4B20-839C-6DBD428C6C6A}"/>
</file>

<file path=customXml/itemProps2.xml><?xml version="1.0" encoding="utf-8"?>
<ds:datastoreItem xmlns:ds="http://schemas.openxmlformats.org/officeDocument/2006/customXml" ds:itemID="{12E4D334-AE55-41A5-BA17-C877B2BF20AC}"/>
</file>

<file path=customXml/itemProps3.xml><?xml version="1.0" encoding="utf-8"?>
<ds:datastoreItem xmlns:ds="http://schemas.openxmlformats.org/officeDocument/2006/customXml" ds:itemID="{1E39C748-D9CA-49BF-A5E5-07608B880C2A}"/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511</Words>
  <Application>Microsoft Office PowerPoint</Application>
  <PresentationFormat>Plačiaekranė</PresentationFormat>
  <Paragraphs>75</Paragraphs>
  <Slides>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„Office“ tema</vt:lpstr>
      <vt:lpstr> MIŠKO SEKTORIAUS DARBUOTOJŲ SIŪLYMAI NACIONALINEI MIŠKŲ VIZIJAI</vt:lpstr>
      <vt:lpstr>NMS MIŠKO SEKTORIAUS DARBUOTOJŲ SEKTORINĖ GRUPĖ</vt:lpstr>
      <vt:lpstr>PASIŪLYMAI NACIONALINEI  MIŠKŲ VIZIJAI : </vt:lpstr>
      <vt:lpstr>Darbo užmokestis</vt:lpstr>
      <vt:lpstr>SOCIALINĖS IR DARBO SĄLYGOS</vt:lpstr>
      <vt:lpstr>DARBUOTOJŲ SVEIKATOS KLAUSIMAI</vt:lpstr>
      <vt:lpstr>KOLEKTYVINIO ATSTOVAVIMO STIPRINIMAS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Darbo užmokestis</dc:title>
  <dc:creator>Diana lmpf.lt</dc:creator>
  <cp:lastModifiedBy>Diana Raitelaitiene</cp:lastModifiedBy>
  <cp:revision>68</cp:revision>
  <dcterms:created xsi:type="dcterms:W3CDTF">2021-09-09T08:11:32Z</dcterms:created>
  <dcterms:modified xsi:type="dcterms:W3CDTF">2021-09-28T06:16:05Z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0x010100D7E6916D79FD094CAA53DF6F5A81D0B0</vt:lpwstr>
  </property>
</Properties>
</file>