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2" r:id="rId6"/>
    <p:sldId id="264" r:id="rId7"/>
    <p:sldId id="265" r:id="rId8"/>
    <p:sldId id="266" r:id="rId9"/>
    <p:sldId id="267" r:id="rId10"/>
    <p:sldId id="268" r:id="rId11"/>
    <p:sldId id="269" r:id="rId12"/>
    <p:sldId id="257" r:id="rId13"/>
    <p:sldId id="270" r:id="rId14"/>
    <p:sldId id="258" r:id="rId15"/>
    <p:sldId id="260"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20E4C-7EBC-4188-8693-FC3D7B25880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72F4990-C2D5-44E4-89B7-7A28FABD38BD}">
      <dgm:prSet phldrT="[Text]" custT="1"/>
      <dgm:spPr>
        <a:solidFill>
          <a:srgbClr val="66FF33"/>
        </a:solidFill>
      </dgm:spPr>
      <dgm:t>
        <a:bodyPr/>
        <a:lstStyle/>
        <a:p>
          <a:r>
            <a:rPr lang="lt-LT" sz="2400" b="1" dirty="0">
              <a:ln>
                <a:noFill/>
              </a:ln>
              <a:solidFill>
                <a:srgbClr val="FF2501"/>
              </a:solidFill>
              <a:latin typeface="Arial Narrow" panose="020B0606020202030204" pitchFamily="34" charset="0"/>
            </a:rPr>
            <a:t>Nuosavybės teisės:</a:t>
          </a:r>
          <a:br>
            <a:rPr lang="lt-LT" sz="2800" b="1" dirty="0">
              <a:ln>
                <a:noFill/>
              </a:ln>
              <a:solidFill>
                <a:srgbClr val="FF2501"/>
              </a:solidFill>
              <a:latin typeface="Arial Narrow" panose="020B0606020202030204" pitchFamily="34" charset="0"/>
            </a:rPr>
          </a:br>
          <a:r>
            <a:rPr lang="lt-LT" sz="1600" b="1" dirty="0">
              <a:ln>
                <a:noFill/>
              </a:ln>
              <a:solidFill>
                <a:srgbClr val="FF2501"/>
              </a:solidFill>
              <a:latin typeface="Arial Narrow" panose="020B0606020202030204" pitchFamily="34" charset="0"/>
            </a:rPr>
            <a:t>turtinės, finansinės, teisinės, įskaitant socialinės teises ir atsakomybes </a:t>
          </a:r>
          <a:endParaRPr lang="en-US" sz="1600" b="1" dirty="0">
            <a:ln>
              <a:noFill/>
            </a:ln>
            <a:solidFill>
              <a:srgbClr val="FF2501"/>
            </a:solidFill>
            <a:latin typeface="Arial Narrow" panose="020B0606020202030204" pitchFamily="34" charset="0"/>
          </a:endParaRPr>
        </a:p>
      </dgm:t>
    </dgm:pt>
    <dgm:pt modelId="{D54F6F45-E848-43F8-A51D-E5832134717B}" type="parTrans" cxnId="{B3338B25-BEDD-4D74-B137-1360E3135A05}">
      <dgm:prSet/>
      <dgm:spPr/>
      <dgm:t>
        <a:bodyPr/>
        <a:lstStyle/>
        <a:p>
          <a:endParaRPr lang="en-US" sz="1600" b="1">
            <a:ln>
              <a:noFill/>
            </a:ln>
            <a:solidFill>
              <a:srgbClr val="FF2501"/>
            </a:solidFill>
            <a:latin typeface="Arial Narrow" panose="020B0606020202030204" pitchFamily="34" charset="0"/>
          </a:endParaRPr>
        </a:p>
      </dgm:t>
    </dgm:pt>
    <dgm:pt modelId="{8D298CAC-517B-4203-B2F9-08C19600AE13}" type="sibTrans" cxnId="{B3338B25-BEDD-4D74-B137-1360E3135A05}">
      <dgm:prSet custT="1"/>
      <dgm:spPr>
        <a:solidFill>
          <a:srgbClr val="FFFF00"/>
        </a:solidFill>
      </dgm:spPr>
      <dgm:t>
        <a:bodyPr/>
        <a:lstStyle/>
        <a:p>
          <a:endParaRPr lang="en-US" sz="1600" b="1">
            <a:ln>
              <a:noFill/>
            </a:ln>
            <a:solidFill>
              <a:srgbClr val="FF2501"/>
            </a:solidFill>
            <a:latin typeface="Arial Narrow" panose="020B0606020202030204" pitchFamily="34" charset="0"/>
          </a:endParaRPr>
        </a:p>
      </dgm:t>
    </dgm:pt>
    <dgm:pt modelId="{79DF3D81-B573-41C1-B691-E16C0B1DED09}">
      <dgm:prSet phldrT="[Text]" custT="1"/>
      <dgm:spPr>
        <a:solidFill>
          <a:srgbClr val="66FF33"/>
        </a:solidFill>
      </dgm:spPr>
      <dgm:t>
        <a:bodyPr/>
        <a:lstStyle/>
        <a:p>
          <a:r>
            <a:rPr lang="lt-LT" sz="2400" b="1" dirty="0">
              <a:ln>
                <a:noFill/>
              </a:ln>
              <a:solidFill>
                <a:srgbClr val="FF2501"/>
              </a:solidFill>
              <a:latin typeface="Arial Narrow" panose="020B0606020202030204" pitchFamily="34" charset="0"/>
            </a:rPr>
            <a:t>Emocinis prisirišimas:</a:t>
          </a:r>
        </a:p>
        <a:p>
          <a:r>
            <a:rPr lang="lt-LT" sz="1600" b="1" dirty="0">
              <a:ln>
                <a:noFill/>
              </a:ln>
              <a:solidFill>
                <a:srgbClr val="FF2501"/>
              </a:solidFill>
              <a:latin typeface="Arial Narrow" panose="020B0606020202030204" pitchFamily="34" charset="0"/>
            </a:rPr>
            <a:t>asmeniškai svarbūs dalykai ir  sąryšis su vieta (pvz.: istoriškai, socialiai ir kultūriškai ir pan.)</a:t>
          </a:r>
          <a:endParaRPr lang="en-US" sz="1600" b="1" dirty="0">
            <a:ln>
              <a:noFill/>
            </a:ln>
            <a:solidFill>
              <a:srgbClr val="FF2501"/>
            </a:solidFill>
            <a:latin typeface="Arial Narrow" panose="020B0606020202030204" pitchFamily="34" charset="0"/>
          </a:endParaRPr>
        </a:p>
      </dgm:t>
    </dgm:pt>
    <dgm:pt modelId="{F1586269-D915-4493-B6C7-AD2F9B9B8ED1}" type="parTrans" cxnId="{2DD4E967-71EA-4AC8-9869-BEECB5ED4DCF}">
      <dgm:prSet/>
      <dgm:spPr/>
      <dgm:t>
        <a:bodyPr/>
        <a:lstStyle/>
        <a:p>
          <a:endParaRPr lang="en-US" sz="1600" b="1">
            <a:ln>
              <a:noFill/>
            </a:ln>
            <a:solidFill>
              <a:srgbClr val="FF2501"/>
            </a:solidFill>
            <a:latin typeface="Arial Narrow" panose="020B0606020202030204" pitchFamily="34" charset="0"/>
          </a:endParaRPr>
        </a:p>
      </dgm:t>
    </dgm:pt>
    <dgm:pt modelId="{F4CE035F-1AAD-474E-8DDC-F90D72B07398}" type="sibTrans" cxnId="{2DD4E967-71EA-4AC8-9869-BEECB5ED4DCF}">
      <dgm:prSet custT="1"/>
      <dgm:spPr>
        <a:solidFill>
          <a:srgbClr val="FFFF00"/>
        </a:solidFill>
      </dgm:spPr>
      <dgm:t>
        <a:bodyPr/>
        <a:lstStyle/>
        <a:p>
          <a:endParaRPr lang="en-US" sz="1600" b="1">
            <a:ln>
              <a:noFill/>
            </a:ln>
            <a:solidFill>
              <a:srgbClr val="FF2501"/>
            </a:solidFill>
            <a:latin typeface="Arial Narrow" panose="020B0606020202030204" pitchFamily="34" charset="0"/>
          </a:endParaRPr>
        </a:p>
      </dgm:t>
    </dgm:pt>
    <dgm:pt modelId="{BDC11A1A-D07A-47D4-AC64-57ECCFFF09E6}">
      <dgm:prSet phldrT="[Text]" custT="1"/>
      <dgm:spPr>
        <a:solidFill>
          <a:srgbClr val="66FF33"/>
        </a:solidFill>
      </dgm:spPr>
      <dgm:t>
        <a:bodyPr/>
        <a:lstStyle/>
        <a:p>
          <a:r>
            <a:rPr lang="lt-LT" sz="2400" b="1" dirty="0">
              <a:ln>
                <a:noFill/>
              </a:ln>
              <a:solidFill>
                <a:srgbClr val="FF2501"/>
              </a:solidFill>
              <a:latin typeface="Arial Narrow" panose="020B0606020202030204" pitchFamily="34" charset="0"/>
            </a:rPr>
            <a:t>Šeimininko jausmas:</a:t>
          </a:r>
          <a:br>
            <a:rPr lang="lt-LT" sz="2800" b="1" dirty="0">
              <a:ln>
                <a:noFill/>
              </a:ln>
              <a:solidFill>
                <a:srgbClr val="FF2501"/>
              </a:solidFill>
              <a:latin typeface="Arial Narrow" panose="020B0606020202030204" pitchFamily="34" charset="0"/>
            </a:rPr>
          </a:br>
          <a:r>
            <a:rPr lang="lt-LT" sz="1600" b="1" dirty="0">
              <a:ln>
                <a:noFill/>
              </a:ln>
              <a:solidFill>
                <a:srgbClr val="FF2501"/>
              </a:solidFill>
              <a:latin typeface="Arial Narrow" panose="020B0606020202030204" pitchFamily="34" charset="0"/>
            </a:rPr>
            <a:t>poreikis turėti vietą kur apsistoti/įsikurti, įskaitant jos naudojimo kontrolę; suvokiama savastis, vieta investuoti/kurti </a:t>
          </a:r>
          <a:endParaRPr lang="en-US" sz="1600" b="1" dirty="0">
            <a:ln>
              <a:noFill/>
            </a:ln>
            <a:solidFill>
              <a:srgbClr val="FF2501"/>
            </a:solidFill>
            <a:latin typeface="Arial Narrow" panose="020B0606020202030204" pitchFamily="34" charset="0"/>
          </a:endParaRPr>
        </a:p>
      </dgm:t>
    </dgm:pt>
    <dgm:pt modelId="{F0DF87B4-A49A-4DC6-914F-6DC3D27D427F}" type="parTrans" cxnId="{87A818D9-E619-4ACA-8901-7BA6FD90A736}">
      <dgm:prSet/>
      <dgm:spPr/>
      <dgm:t>
        <a:bodyPr/>
        <a:lstStyle/>
        <a:p>
          <a:endParaRPr lang="en-US" sz="1600" b="1">
            <a:ln>
              <a:noFill/>
            </a:ln>
            <a:solidFill>
              <a:srgbClr val="FF2501"/>
            </a:solidFill>
            <a:latin typeface="Arial Narrow" panose="020B0606020202030204" pitchFamily="34" charset="0"/>
          </a:endParaRPr>
        </a:p>
      </dgm:t>
    </dgm:pt>
    <dgm:pt modelId="{E705ED3B-6260-432E-8BBE-EDC1E3290EB4}" type="sibTrans" cxnId="{87A818D9-E619-4ACA-8901-7BA6FD90A736}">
      <dgm:prSet custT="1"/>
      <dgm:spPr>
        <a:solidFill>
          <a:srgbClr val="FFFF00"/>
        </a:solidFill>
      </dgm:spPr>
      <dgm:t>
        <a:bodyPr/>
        <a:lstStyle/>
        <a:p>
          <a:endParaRPr lang="en-US" sz="1600" b="1">
            <a:ln>
              <a:noFill/>
            </a:ln>
            <a:solidFill>
              <a:srgbClr val="FF2501"/>
            </a:solidFill>
            <a:latin typeface="Arial Narrow" panose="020B0606020202030204" pitchFamily="34" charset="0"/>
          </a:endParaRPr>
        </a:p>
      </dgm:t>
    </dgm:pt>
    <dgm:pt modelId="{F5CDC5B7-207A-4A53-8021-7C013180E44C}" type="pres">
      <dgm:prSet presAssocID="{0B620E4C-7EBC-4188-8693-FC3D7B25880B}" presName="cycle" presStyleCnt="0">
        <dgm:presLayoutVars>
          <dgm:dir/>
          <dgm:resizeHandles val="exact"/>
        </dgm:presLayoutVars>
      </dgm:prSet>
      <dgm:spPr/>
    </dgm:pt>
    <dgm:pt modelId="{867056E6-24D1-403C-B604-044E7C93D3AD}" type="pres">
      <dgm:prSet presAssocID="{372F4990-C2D5-44E4-89B7-7A28FABD38BD}" presName="node" presStyleLbl="node1" presStyleIdx="0" presStyleCnt="3" custScaleX="126516" custScaleY="116388" custRadScaleRad="101909" custRadScaleInc="-3238">
        <dgm:presLayoutVars>
          <dgm:bulletEnabled val="1"/>
        </dgm:presLayoutVars>
      </dgm:prSet>
      <dgm:spPr/>
    </dgm:pt>
    <dgm:pt modelId="{BA8FA1AF-56A4-4B04-A785-BB36D4D1A327}" type="pres">
      <dgm:prSet presAssocID="{8D298CAC-517B-4203-B2F9-08C19600AE13}" presName="sibTrans" presStyleLbl="sibTrans2D1" presStyleIdx="0" presStyleCnt="3" custScaleX="159091"/>
      <dgm:spPr/>
    </dgm:pt>
    <dgm:pt modelId="{649DB096-7BC9-406C-AA0B-DAFA5A5AE29B}" type="pres">
      <dgm:prSet presAssocID="{8D298CAC-517B-4203-B2F9-08C19600AE13}" presName="connectorText" presStyleLbl="sibTrans2D1" presStyleIdx="0" presStyleCnt="3"/>
      <dgm:spPr/>
    </dgm:pt>
    <dgm:pt modelId="{6EE9B1D6-0A1A-4FA3-9227-A502DB9E0E3C}" type="pres">
      <dgm:prSet presAssocID="{79DF3D81-B573-41C1-B691-E16C0B1DED09}" presName="node" presStyleLbl="node1" presStyleIdx="1" presStyleCnt="3" custScaleX="124190" custScaleY="113251" custRadScaleRad="114681" custRadScaleInc="-16243">
        <dgm:presLayoutVars>
          <dgm:bulletEnabled val="1"/>
        </dgm:presLayoutVars>
      </dgm:prSet>
      <dgm:spPr/>
    </dgm:pt>
    <dgm:pt modelId="{08E4BAF9-E83C-4622-8CA8-01FF5D1E74DD}" type="pres">
      <dgm:prSet presAssocID="{F4CE035F-1AAD-474E-8DDC-F90D72B07398}" presName="sibTrans" presStyleLbl="sibTrans2D1" presStyleIdx="1" presStyleCnt="3" custScaleX="149588" custLinFactNeighborX="-9506" custLinFactNeighborY="34317"/>
      <dgm:spPr/>
    </dgm:pt>
    <dgm:pt modelId="{2B4D5926-9054-4111-8163-C0866765EDBE}" type="pres">
      <dgm:prSet presAssocID="{F4CE035F-1AAD-474E-8DDC-F90D72B07398}" presName="connectorText" presStyleLbl="sibTrans2D1" presStyleIdx="1" presStyleCnt="3"/>
      <dgm:spPr/>
    </dgm:pt>
    <dgm:pt modelId="{49CDD51B-CAC6-4F35-92CD-451D148DE635}" type="pres">
      <dgm:prSet presAssocID="{BDC11A1A-D07A-47D4-AC64-57ECCFFF09E6}" presName="node" presStyleLbl="node1" presStyleIdx="2" presStyleCnt="3" custScaleX="129642" custScaleY="116082" custRadScaleRad="100822" custRadScaleInc="9786">
        <dgm:presLayoutVars>
          <dgm:bulletEnabled val="1"/>
        </dgm:presLayoutVars>
      </dgm:prSet>
      <dgm:spPr/>
    </dgm:pt>
    <dgm:pt modelId="{4AC778AE-591D-4D39-BC68-3A2B9CD02512}" type="pres">
      <dgm:prSet presAssocID="{E705ED3B-6260-432E-8BBE-EDC1E3290EB4}" presName="sibTrans" presStyleLbl="sibTrans2D1" presStyleIdx="2" presStyleCnt="3" custScaleX="184551"/>
      <dgm:spPr/>
    </dgm:pt>
    <dgm:pt modelId="{452DC9AD-4F6B-4F98-94A9-6694C5D6E21F}" type="pres">
      <dgm:prSet presAssocID="{E705ED3B-6260-432E-8BBE-EDC1E3290EB4}" presName="connectorText" presStyleLbl="sibTrans2D1" presStyleIdx="2" presStyleCnt="3"/>
      <dgm:spPr/>
    </dgm:pt>
  </dgm:ptLst>
  <dgm:cxnLst>
    <dgm:cxn modelId="{50C61705-EA9D-48EA-BE69-F9B1C79B4003}" type="presOf" srcId="{79DF3D81-B573-41C1-B691-E16C0B1DED09}" destId="{6EE9B1D6-0A1A-4FA3-9227-A502DB9E0E3C}" srcOrd="0" destOrd="0" presId="urn:microsoft.com/office/officeart/2005/8/layout/cycle2"/>
    <dgm:cxn modelId="{B3338B25-BEDD-4D74-B137-1360E3135A05}" srcId="{0B620E4C-7EBC-4188-8693-FC3D7B25880B}" destId="{372F4990-C2D5-44E4-89B7-7A28FABD38BD}" srcOrd="0" destOrd="0" parTransId="{D54F6F45-E848-43F8-A51D-E5832134717B}" sibTransId="{8D298CAC-517B-4203-B2F9-08C19600AE13}"/>
    <dgm:cxn modelId="{DCCE4E27-B71C-4A49-99F2-CCB4CB7278E9}" type="presOf" srcId="{E705ED3B-6260-432E-8BBE-EDC1E3290EB4}" destId="{4AC778AE-591D-4D39-BC68-3A2B9CD02512}" srcOrd="0" destOrd="0" presId="urn:microsoft.com/office/officeart/2005/8/layout/cycle2"/>
    <dgm:cxn modelId="{2DD4E967-71EA-4AC8-9869-BEECB5ED4DCF}" srcId="{0B620E4C-7EBC-4188-8693-FC3D7B25880B}" destId="{79DF3D81-B573-41C1-B691-E16C0B1DED09}" srcOrd="1" destOrd="0" parTransId="{F1586269-D915-4493-B6C7-AD2F9B9B8ED1}" sibTransId="{F4CE035F-1AAD-474E-8DDC-F90D72B07398}"/>
    <dgm:cxn modelId="{0AEA616B-46F4-4095-BA42-F5594C427F58}" type="presOf" srcId="{0B620E4C-7EBC-4188-8693-FC3D7B25880B}" destId="{F5CDC5B7-207A-4A53-8021-7C013180E44C}" srcOrd="0" destOrd="0" presId="urn:microsoft.com/office/officeart/2005/8/layout/cycle2"/>
    <dgm:cxn modelId="{3173DC6D-D6EE-46F6-9B4C-4E23EC3E24D0}" type="presOf" srcId="{372F4990-C2D5-44E4-89B7-7A28FABD38BD}" destId="{867056E6-24D1-403C-B604-044E7C93D3AD}" srcOrd="0" destOrd="0" presId="urn:microsoft.com/office/officeart/2005/8/layout/cycle2"/>
    <dgm:cxn modelId="{BE67DCA3-2383-4285-A9D2-DEC2B6009374}" type="presOf" srcId="{8D298CAC-517B-4203-B2F9-08C19600AE13}" destId="{649DB096-7BC9-406C-AA0B-DAFA5A5AE29B}" srcOrd="1" destOrd="0" presId="urn:microsoft.com/office/officeart/2005/8/layout/cycle2"/>
    <dgm:cxn modelId="{8B391EA7-D1FF-482A-A4A6-8F2C6454497B}" type="presOf" srcId="{F4CE035F-1AAD-474E-8DDC-F90D72B07398}" destId="{08E4BAF9-E83C-4622-8CA8-01FF5D1E74DD}" srcOrd="0" destOrd="0" presId="urn:microsoft.com/office/officeart/2005/8/layout/cycle2"/>
    <dgm:cxn modelId="{5A8B8CB4-7F43-4270-A7A2-CBEECE24EAE7}" type="presOf" srcId="{8D298CAC-517B-4203-B2F9-08C19600AE13}" destId="{BA8FA1AF-56A4-4B04-A785-BB36D4D1A327}" srcOrd="0" destOrd="0" presId="urn:microsoft.com/office/officeart/2005/8/layout/cycle2"/>
    <dgm:cxn modelId="{26E141BA-F8F6-490C-94A6-B8E42DACF3F8}" type="presOf" srcId="{BDC11A1A-D07A-47D4-AC64-57ECCFFF09E6}" destId="{49CDD51B-CAC6-4F35-92CD-451D148DE635}" srcOrd="0" destOrd="0" presId="urn:microsoft.com/office/officeart/2005/8/layout/cycle2"/>
    <dgm:cxn modelId="{87A818D9-E619-4ACA-8901-7BA6FD90A736}" srcId="{0B620E4C-7EBC-4188-8693-FC3D7B25880B}" destId="{BDC11A1A-D07A-47D4-AC64-57ECCFFF09E6}" srcOrd="2" destOrd="0" parTransId="{F0DF87B4-A49A-4DC6-914F-6DC3D27D427F}" sibTransId="{E705ED3B-6260-432E-8BBE-EDC1E3290EB4}"/>
    <dgm:cxn modelId="{E3569AEF-DBCD-4F8A-9EA8-9EA535EE269A}" type="presOf" srcId="{F4CE035F-1AAD-474E-8DDC-F90D72B07398}" destId="{2B4D5926-9054-4111-8163-C0866765EDBE}" srcOrd="1" destOrd="0" presId="urn:microsoft.com/office/officeart/2005/8/layout/cycle2"/>
    <dgm:cxn modelId="{6C440FF6-ADD2-486F-87D9-11152579505D}" type="presOf" srcId="{E705ED3B-6260-432E-8BBE-EDC1E3290EB4}" destId="{452DC9AD-4F6B-4F98-94A9-6694C5D6E21F}" srcOrd="1" destOrd="0" presId="urn:microsoft.com/office/officeart/2005/8/layout/cycle2"/>
    <dgm:cxn modelId="{F5A72F49-8084-4CD9-B104-2A37F212D118}" type="presParOf" srcId="{F5CDC5B7-207A-4A53-8021-7C013180E44C}" destId="{867056E6-24D1-403C-B604-044E7C93D3AD}" srcOrd="0" destOrd="0" presId="urn:microsoft.com/office/officeart/2005/8/layout/cycle2"/>
    <dgm:cxn modelId="{45913BA3-7F7E-4F31-9790-3E63D2864318}" type="presParOf" srcId="{F5CDC5B7-207A-4A53-8021-7C013180E44C}" destId="{BA8FA1AF-56A4-4B04-A785-BB36D4D1A327}" srcOrd="1" destOrd="0" presId="urn:microsoft.com/office/officeart/2005/8/layout/cycle2"/>
    <dgm:cxn modelId="{EE90FAC4-0BE1-4842-86E5-6FDF8F97B69D}" type="presParOf" srcId="{BA8FA1AF-56A4-4B04-A785-BB36D4D1A327}" destId="{649DB096-7BC9-406C-AA0B-DAFA5A5AE29B}" srcOrd="0" destOrd="0" presId="urn:microsoft.com/office/officeart/2005/8/layout/cycle2"/>
    <dgm:cxn modelId="{99D20034-FBD7-4A7D-A6CB-CA341481A375}" type="presParOf" srcId="{F5CDC5B7-207A-4A53-8021-7C013180E44C}" destId="{6EE9B1D6-0A1A-4FA3-9227-A502DB9E0E3C}" srcOrd="2" destOrd="0" presId="urn:microsoft.com/office/officeart/2005/8/layout/cycle2"/>
    <dgm:cxn modelId="{E8A1F732-12E9-45DF-817D-CADB69593B23}" type="presParOf" srcId="{F5CDC5B7-207A-4A53-8021-7C013180E44C}" destId="{08E4BAF9-E83C-4622-8CA8-01FF5D1E74DD}" srcOrd="3" destOrd="0" presId="urn:microsoft.com/office/officeart/2005/8/layout/cycle2"/>
    <dgm:cxn modelId="{46153392-D486-470E-8B52-32A48A7CC47F}" type="presParOf" srcId="{08E4BAF9-E83C-4622-8CA8-01FF5D1E74DD}" destId="{2B4D5926-9054-4111-8163-C0866765EDBE}" srcOrd="0" destOrd="0" presId="urn:microsoft.com/office/officeart/2005/8/layout/cycle2"/>
    <dgm:cxn modelId="{DC609518-F589-4F8B-A3C3-B76EC4E4E8EF}" type="presParOf" srcId="{F5CDC5B7-207A-4A53-8021-7C013180E44C}" destId="{49CDD51B-CAC6-4F35-92CD-451D148DE635}" srcOrd="4" destOrd="0" presId="urn:microsoft.com/office/officeart/2005/8/layout/cycle2"/>
    <dgm:cxn modelId="{647BCBC9-C01A-4A1D-805A-16553D3C4599}" type="presParOf" srcId="{F5CDC5B7-207A-4A53-8021-7C013180E44C}" destId="{4AC778AE-591D-4D39-BC68-3A2B9CD02512}" srcOrd="5" destOrd="0" presId="urn:microsoft.com/office/officeart/2005/8/layout/cycle2"/>
    <dgm:cxn modelId="{65ED2F99-CD1E-40E4-A841-09F1F36947F8}" type="presParOf" srcId="{4AC778AE-591D-4D39-BC68-3A2B9CD02512}" destId="{452DC9AD-4F6B-4F98-94A9-6694C5D6E21F}"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20E4C-7EBC-4188-8693-FC3D7B25880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72F4990-C2D5-44E4-89B7-7A28FABD38BD}">
      <dgm:prSet phldrT="[Text]" custT="1"/>
      <dgm:spPr>
        <a:solidFill>
          <a:srgbClr val="66FF33"/>
        </a:solidFill>
      </dgm:spPr>
      <dgm:t>
        <a:bodyPr/>
        <a:lstStyle/>
        <a:p>
          <a:r>
            <a:rPr lang="lt-LT" sz="1200" b="1" dirty="0">
              <a:ln>
                <a:noFill/>
              </a:ln>
              <a:solidFill>
                <a:srgbClr val="FF2501"/>
              </a:solidFill>
              <a:latin typeface="Arial Narrow" panose="020B0606020202030204" pitchFamily="34" charset="0"/>
            </a:rPr>
            <a:t>NUOSAVYBĖ</a:t>
          </a:r>
          <a:endParaRPr lang="en-US" sz="1200" b="1" dirty="0">
            <a:ln>
              <a:noFill/>
            </a:ln>
            <a:solidFill>
              <a:srgbClr val="FF2501"/>
            </a:solidFill>
            <a:latin typeface="Arial Narrow" panose="020B0606020202030204" pitchFamily="34" charset="0"/>
          </a:endParaRPr>
        </a:p>
      </dgm:t>
    </dgm:pt>
    <dgm:pt modelId="{D54F6F45-E848-43F8-A51D-E5832134717B}" type="parTrans" cxnId="{B3338B25-BEDD-4D74-B137-1360E3135A05}">
      <dgm:prSet/>
      <dgm:spPr/>
      <dgm:t>
        <a:bodyPr/>
        <a:lstStyle/>
        <a:p>
          <a:endParaRPr lang="en-US" sz="1200" b="1" dirty="0">
            <a:ln>
              <a:noFill/>
            </a:ln>
            <a:solidFill>
              <a:srgbClr val="FF2501"/>
            </a:solidFill>
            <a:latin typeface="Arial Narrow" panose="020B0606020202030204" pitchFamily="34" charset="0"/>
          </a:endParaRPr>
        </a:p>
      </dgm:t>
    </dgm:pt>
    <dgm:pt modelId="{8D298CAC-517B-4203-B2F9-08C19600AE13}" type="sibTrans" cxnId="{B3338B25-BEDD-4D74-B137-1360E3135A05}">
      <dgm:prSet custT="1"/>
      <dgm:spPr>
        <a:solidFill>
          <a:srgbClr val="FFFF00"/>
        </a:solidFill>
      </dgm:spPr>
      <dgm:t>
        <a:bodyPr/>
        <a:lstStyle/>
        <a:p>
          <a:endParaRPr lang="en-US" sz="1200" b="1" dirty="0">
            <a:ln>
              <a:noFill/>
            </a:ln>
            <a:solidFill>
              <a:srgbClr val="FF2501"/>
            </a:solidFill>
            <a:latin typeface="Arial Narrow" panose="020B0606020202030204" pitchFamily="34" charset="0"/>
          </a:endParaRPr>
        </a:p>
      </dgm:t>
    </dgm:pt>
    <dgm:pt modelId="{25BFA6C5-E431-4FBE-BF0D-04871ECE5665}">
      <dgm:prSet phldrT="[Text]" custT="1"/>
      <dgm:spPr>
        <a:solidFill>
          <a:srgbClr val="66FF33"/>
        </a:solidFill>
      </dgm:spPr>
      <dgm:t>
        <a:bodyPr/>
        <a:lstStyle/>
        <a:p>
          <a:r>
            <a:rPr lang="lt-LT" sz="1200" b="1" dirty="0">
              <a:ln>
                <a:noFill/>
              </a:ln>
              <a:solidFill>
                <a:srgbClr val="FF2501"/>
              </a:solidFill>
              <a:latin typeface="Arial Narrow" panose="020B0606020202030204" pitchFamily="34" charset="0"/>
            </a:rPr>
            <a:t>DISPONAVIMAS</a:t>
          </a:r>
          <a:endParaRPr lang="en-US" sz="1200" b="1" dirty="0">
            <a:ln>
              <a:noFill/>
            </a:ln>
            <a:solidFill>
              <a:srgbClr val="FF2501"/>
            </a:solidFill>
            <a:latin typeface="Arial Narrow" panose="020B0606020202030204" pitchFamily="34" charset="0"/>
          </a:endParaRPr>
        </a:p>
      </dgm:t>
    </dgm:pt>
    <dgm:pt modelId="{3E09329B-2CF6-46A2-A9AE-EBFD4DFE2241}" type="parTrans" cxnId="{1A6032CC-09A8-4DC1-9088-021F568F5723}">
      <dgm:prSet/>
      <dgm:spPr/>
      <dgm:t>
        <a:bodyPr/>
        <a:lstStyle/>
        <a:p>
          <a:endParaRPr lang="en-US" sz="1200" b="1" dirty="0">
            <a:ln>
              <a:noFill/>
            </a:ln>
            <a:solidFill>
              <a:srgbClr val="FF2501"/>
            </a:solidFill>
            <a:latin typeface="Arial Narrow" panose="020B0606020202030204" pitchFamily="34" charset="0"/>
          </a:endParaRPr>
        </a:p>
      </dgm:t>
    </dgm:pt>
    <dgm:pt modelId="{881AE516-04BE-44E8-AB84-3A6A4DFF7BA5}" type="sibTrans" cxnId="{1A6032CC-09A8-4DC1-9088-021F568F5723}">
      <dgm:prSet custT="1"/>
      <dgm:spPr>
        <a:solidFill>
          <a:srgbClr val="FFFF00"/>
        </a:solidFill>
      </dgm:spPr>
      <dgm:t>
        <a:bodyPr/>
        <a:lstStyle/>
        <a:p>
          <a:endParaRPr lang="en-US" sz="1200" b="1" dirty="0">
            <a:ln>
              <a:noFill/>
            </a:ln>
            <a:solidFill>
              <a:srgbClr val="FF2501"/>
            </a:solidFill>
            <a:latin typeface="Arial Narrow" panose="020B0606020202030204" pitchFamily="34" charset="0"/>
          </a:endParaRPr>
        </a:p>
      </dgm:t>
    </dgm:pt>
    <dgm:pt modelId="{79DF3D81-B573-41C1-B691-E16C0B1DED09}">
      <dgm:prSet phldrT="[Text]" custT="1"/>
      <dgm:spPr>
        <a:solidFill>
          <a:srgbClr val="66FF33"/>
        </a:solidFill>
      </dgm:spPr>
      <dgm:t>
        <a:bodyPr/>
        <a:lstStyle/>
        <a:p>
          <a:r>
            <a:rPr lang="lt-LT" sz="1200" b="1" dirty="0">
              <a:ln>
                <a:noFill/>
              </a:ln>
              <a:solidFill>
                <a:srgbClr val="FF2501"/>
              </a:solidFill>
              <a:latin typeface="Arial Narrow" panose="020B0606020202030204" pitchFamily="34" charset="0"/>
            </a:rPr>
            <a:t>NAUDOJIMAS</a:t>
          </a:r>
          <a:endParaRPr lang="en-US" sz="1200" b="1" dirty="0">
            <a:ln>
              <a:noFill/>
            </a:ln>
            <a:solidFill>
              <a:srgbClr val="FF2501"/>
            </a:solidFill>
            <a:latin typeface="Arial Narrow" panose="020B0606020202030204" pitchFamily="34" charset="0"/>
          </a:endParaRPr>
        </a:p>
      </dgm:t>
    </dgm:pt>
    <dgm:pt modelId="{F1586269-D915-4493-B6C7-AD2F9B9B8ED1}" type="parTrans" cxnId="{2DD4E967-71EA-4AC8-9869-BEECB5ED4DCF}">
      <dgm:prSet/>
      <dgm:spPr/>
      <dgm:t>
        <a:bodyPr/>
        <a:lstStyle/>
        <a:p>
          <a:endParaRPr lang="en-US" sz="1200" b="1" dirty="0">
            <a:ln>
              <a:noFill/>
            </a:ln>
            <a:solidFill>
              <a:srgbClr val="FF2501"/>
            </a:solidFill>
            <a:latin typeface="Arial Narrow" panose="020B0606020202030204" pitchFamily="34" charset="0"/>
          </a:endParaRPr>
        </a:p>
      </dgm:t>
    </dgm:pt>
    <dgm:pt modelId="{F4CE035F-1AAD-474E-8DDC-F90D72B07398}" type="sibTrans" cxnId="{2DD4E967-71EA-4AC8-9869-BEECB5ED4DCF}">
      <dgm:prSet custT="1"/>
      <dgm:spPr>
        <a:solidFill>
          <a:srgbClr val="FFFF00"/>
        </a:solidFill>
      </dgm:spPr>
      <dgm:t>
        <a:bodyPr/>
        <a:lstStyle/>
        <a:p>
          <a:endParaRPr lang="en-US" sz="1200" b="1" dirty="0">
            <a:ln>
              <a:noFill/>
            </a:ln>
            <a:solidFill>
              <a:srgbClr val="FF2501"/>
            </a:solidFill>
            <a:latin typeface="Arial Narrow" panose="020B0606020202030204" pitchFamily="34" charset="0"/>
          </a:endParaRPr>
        </a:p>
      </dgm:t>
    </dgm:pt>
    <dgm:pt modelId="{00F041DF-568C-48EB-B9D6-6CB683D933E4}">
      <dgm:prSet phldrT="[Text]" custT="1"/>
      <dgm:spPr>
        <a:solidFill>
          <a:srgbClr val="66FF33"/>
        </a:solidFill>
      </dgm:spPr>
      <dgm:t>
        <a:bodyPr/>
        <a:lstStyle/>
        <a:p>
          <a:r>
            <a:rPr lang="lt-LT" sz="1200" b="1" dirty="0">
              <a:ln>
                <a:noFill/>
              </a:ln>
              <a:solidFill>
                <a:srgbClr val="FF2501"/>
              </a:solidFill>
              <a:latin typeface="Arial Narrow" panose="020B0606020202030204" pitchFamily="34" charset="0"/>
            </a:rPr>
            <a:t>NAUDA</a:t>
          </a:r>
          <a:endParaRPr lang="en-US" sz="1200" b="1" dirty="0">
            <a:ln>
              <a:noFill/>
            </a:ln>
            <a:solidFill>
              <a:srgbClr val="FF2501"/>
            </a:solidFill>
            <a:latin typeface="Arial Narrow" panose="020B0606020202030204" pitchFamily="34" charset="0"/>
          </a:endParaRPr>
        </a:p>
      </dgm:t>
    </dgm:pt>
    <dgm:pt modelId="{0B46A0E7-9D28-4A54-8C71-889B75C66DB4}" type="parTrans" cxnId="{0EACC910-86EF-408F-8B8F-F08CF216DA7E}">
      <dgm:prSet/>
      <dgm:spPr/>
      <dgm:t>
        <a:bodyPr/>
        <a:lstStyle/>
        <a:p>
          <a:endParaRPr lang="en-US" sz="1200" b="1" dirty="0">
            <a:ln>
              <a:noFill/>
            </a:ln>
            <a:solidFill>
              <a:srgbClr val="FF2501"/>
            </a:solidFill>
            <a:latin typeface="Arial Narrow" panose="020B0606020202030204" pitchFamily="34" charset="0"/>
          </a:endParaRPr>
        </a:p>
      </dgm:t>
    </dgm:pt>
    <dgm:pt modelId="{41A27DAE-1414-4084-BEE0-C5D52D2D5131}" type="sibTrans" cxnId="{0EACC910-86EF-408F-8B8F-F08CF216DA7E}">
      <dgm:prSet custT="1"/>
      <dgm:spPr>
        <a:solidFill>
          <a:srgbClr val="FFFF00"/>
        </a:solidFill>
      </dgm:spPr>
      <dgm:t>
        <a:bodyPr/>
        <a:lstStyle/>
        <a:p>
          <a:endParaRPr lang="en-US" sz="1200" b="1" dirty="0">
            <a:ln>
              <a:noFill/>
            </a:ln>
            <a:solidFill>
              <a:srgbClr val="FF2501"/>
            </a:solidFill>
            <a:latin typeface="Arial Narrow" panose="020B0606020202030204" pitchFamily="34" charset="0"/>
          </a:endParaRPr>
        </a:p>
      </dgm:t>
    </dgm:pt>
    <dgm:pt modelId="{BDC11A1A-D07A-47D4-AC64-57ECCFFF09E6}">
      <dgm:prSet phldrT="[Text]" custT="1"/>
      <dgm:spPr>
        <a:solidFill>
          <a:srgbClr val="66FF33"/>
        </a:solidFill>
      </dgm:spPr>
      <dgm:t>
        <a:bodyPr/>
        <a:lstStyle/>
        <a:p>
          <a:r>
            <a:rPr lang="lt-LT" sz="1200" b="1" dirty="0">
              <a:ln>
                <a:noFill/>
              </a:ln>
              <a:solidFill>
                <a:srgbClr val="FF2501"/>
              </a:solidFill>
              <a:latin typeface="Arial Narrow" panose="020B0606020202030204" pitchFamily="34" charset="0"/>
            </a:rPr>
            <a:t>INVESTAVIMAS</a:t>
          </a:r>
          <a:endParaRPr lang="en-US" sz="1200" b="1" dirty="0">
            <a:ln>
              <a:noFill/>
            </a:ln>
            <a:solidFill>
              <a:srgbClr val="FF2501"/>
            </a:solidFill>
            <a:latin typeface="Arial Narrow" panose="020B0606020202030204" pitchFamily="34" charset="0"/>
          </a:endParaRPr>
        </a:p>
      </dgm:t>
    </dgm:pt>
    <dgm:pt modelId="{F0DF87B4-A49A-4DC6-914F-6DC3D27D427F}" type="parTrans" cxnId="{87A818D9-E619-4ACA-8901-7BA6FD90A736}">
      <dgm:prSet/>
      <dgm:spPr/>
      <dgm:t>
        <a:bodyPr/>
        <a:lstStyle/>
        <a:p>
          <a:endParaRPr lang="en-US" sz="1200" b="1" dirty="0">
            <a:ln>
              <a:noFill/>
            </a:ln>
            <a:solidFill>
              <a:srgbClr val="FF2501"/>
            </a:solidFill>
            <a:latin typeface="Arial Narrow" panose="020B0606020202030204" pitchFamily="34" charset="0"/>
          </a:endParaRPr>
        </a:p>
      </dgm:t>
    </dgm:pt>
    <dgm:pt modelId="{E705ED3B-6260-432E-8BBE-EDC1E3290EB4}" type="sibTrans" cxnId="{87A818D9-E619-4ACA-8901-7BA6FD90A736}">
      <dgm:prSet custT="1"/>
      <dgm:spPr>
        <a:solidFill>
          <a:srgbClr val="FFFF00"/>
        </a:solidFill>
      </dgm:spPr>
      <dgm:t>
        <a:bodyPr/>
        <a:lstStyle/>
        <a:p>
          <a:endParaRPr lang="en-US" sz="1200" b="1" dirty="0">
            <a:ln>
              <a:noFill/>
            </a:ln>
            <a:solidFill>
              <a:srgbClr val="FF2501"/>
            </a:solidFill>
            <a:latin typeface="Arial Narrow" panose="020B0606020202030204" pitchFamily="34" charset="0"/>
          </a:endParaRPr>
        </a:p>
      </dgm:t>
    </dgm:pt>
    <dgm:pt modelId="{F5CDC5B7-207A-4A53-8021-7C013180E44C}" type="pres">
      <dgm:prSet presAssocID="{0B620E4C-7EBC-4188-8693-FC3D7B25880B}" presName="cycle" presStyleCnt="0">
        <dgm:presLayoutVars>
          <dgm:dir/>
          <dgm:resizeHandles val="exact"/>
        </dgm:presLayoutVars>
      </dgm:prSet>
      <dgm:spPr/>
    </dgm:pt>
    <dgm:pt modelId="{867056E6-24D1-403C-B604-044E7C93D3AD}" type="pres">
      <dgm:prSet presAssocID="{372F4990-C2D5-44E4-89B7-7A28FABD38BD}" presName="node" presStyleLbl="node1" presStyleIdx="0" presStyleCnt="5">
        <dgm:presLayoutVars>
          <dgm:bulletEnabled val="1"/>
        </dgm:presLayoutVars>
      </dgm:prSet>
      <dgm:spPr/>
    </dgm:pt>
    <dgm:pt modelId="{BA8FA1AF-56A4-4B04-A785-BB36D4D1A327}" type="pres">
      <dgm:prSet presAssocID="{8D298CAC-517B-4203-B2F9-08C19600AE13}" presName="sibTrans" presStyleLbl="sibTrans2D1" presStyleIdx="0" presStyleCnt="5"/>
      <dgm:spPr/>
    </dgm:pt>
    <dgm:pt modelId="{649DB096-7BC9-406C-AA0B-DAFA5A5AE29B}" type="pres">
      <dgm:prSet presAssocID="{8D298CAC-517B-4203-B2F9-08C19600AE13}" presName="connectorText" presStyleLbl="sibTrans2D1" presStyleIdx="0" presStyleCnt="5"/>
      <dgm:spPr/>
    </dgm:pt>
    <dgm:pt modelId="{0EE6D0AA-BC47-49F6-AEBD-D19C3A4AA10D}" type="pres">
      <dgm:prSet presAssocID="{25BFA6C5-E431-4FBE-BF0D-04871ECE5665}" presName="node" presStyleLbl="node1" presStyleIdx="1" presStyleCnt="5">
        <dgm:presLayoutVars>
          <dgm:bulletEnabled val="1"/>
        </dgm:presLayoutVars>
      </dgm:prSet>
      <dgm:spPr/>
    </dgm:pt>
    <dgm:pt modelId="{8FB93C51-E250-45A3-BE27-E1FDE8B6C6A8}" type="pres">
      <dgm:prSet presAssocID="{881AE516-04BE-44E8-AB84-3A6A4DFF7BA5}" presName="sibTrans" presStyleLbl="sibTrans2D1" presStyleIdx="1" presStyleCnt="5"/>
      <dgm:spPr/>
    </dgm:pt>
    <dgm:pt modelId="{E96E3833-2BE4-4C48-B627-E3DDF1FC3916}" type="pres">
      <dgm:prSet presAssocID="{881AE516-04BE-44E8-AB84-3A6A4DFF7BA5}" presName="connectorText" presStyleLbl="sibTrans2D1" presStyleIdx="1" presStyleCnt="5"/>
      <dgm:spPr/>
    </dgm:pt>
    <dgm:pt modelId="{6EE9B1D6-0A1A-4FA3-9227-A502DB9E0E3C}" type="pres">
      <dgm:prSet presAssocID="{79DF3D81-B573-41C1-B691-E16C0B1DED09}" presName="node" presStyleLbl="node1" presStyleIdx="2" presStyleCnt="5">
        <dgm:presLayoutVars>
          <dgm:bulletEnabled val="1"/>
        </dgm:presLayoutVars>
      </dgm:prSet>
      <dgm:spPr/>
    </dgm:pt>
    <dgm:pt modelId="{08E4BAF9-E83C-4622-8CA8-01FF5D1E74DD}" type="pres">
      <dgm:prSet presAssocID="{F4CE035F-1AAD-474E-8DDC-F90D72B07398}" presName="sibTrans" presStyleLbl="sibTrans2D1" presStyleIdx="2" presStyleCnt="5"/>
      <dgm:spPr/>
    </dgm:pt>
    <dgm:pt modelId="{2B4D5926-9054-4111-8163-C0866765EDBE}" type="pres">
      <dgm:prSet presAssocID="{F4CE035F-1AAD-474E-8DDC-F90D72B07398}" presName="connectorText" presStyleLbl="sibTrans2D1" presStyleIdx="2" presStyleCnt="5"/>
      <dgm:spPr/>
    </dgm:pt>
    <dgm:pt modelId="{F93E4395-E56E-4C12-AB8A-994C77A8CF39}" type="pres">
      <dgm:prSet presAssocID="{00F041DF-568C-48EB-B9D6-6CB683D933E4}" presName="node" presStyleLbl="node1" presStyleIdx="3" presStyleCnt="5">
        <dgm:presLayoutVars>
          <dgm:bulletEnabled val="1"/>
        </dgm:presLayoutVars>
      </dgm:prSet>
      <dgm:spPr/>
    </dgm:pt>
    <dgm:pt modelId="{90CBC7B9-5CA6-4FD4-BCF1-B35C683B4905}" type="pres">
      <dgm:prSet presAssocID="{41A27DAE-1414-4084-BEE0-C5D52D2D5131}" presName="sibTrans" presStyleLbl="sibTrans2D1" presStyleIdx="3" presStyleCnt="5"/>
      <dgm:spPr/>
    </dgm:pt>
    <dgm:pt modelId="{DD916C2E-8B3A-4936-A21A-6B397FD5EC9D}" type="pres">
      <dgm:prSet presAssocID="{41A27DAE-1414-4084-BEE0-C5D52D2D5131}" presName="connectorText" presStyleLbl="sibTrans2D1" presStyleIdx="3" presStyleCnt="5"/>
      <dgm:spPr/>
    </dgm:pt>
    <dgm:pt modelId="{49CDD51B-CAC6-4F35-92CD-451D148DE635}" type="pres">
      <dgm:prSet presAssocID="{BDC11A1A-D07A-47D4-AC64-57ECCFFF09E6}" presName="node" presStyleLbl="node1" presStyleIdx="4" presStyleCnt="5">
        <dgm:presLayoutVars>
          <dgm:bulletEnabled val="1"/>
        </dgm:presLayoutVars>
      </dgm:prSet>
      <dgm:spPr/>
    </dgm:pt>
    <dgm:pt modelId="{4AC778AE-591D-4D39-BC68-3A2B9CD02512}" type="pres">
      <dgm:prSet presAssocID="{E705ED3B-6260-432E-8BBE-EDC1E3290EB4}" presName="sibTrans" presStyleLbl="sibTrans2D1" presStyleIdx="4" presStyleCnt="5"/>
      <dgm:spPr/>
    </dgm:pt>
    <dgm:pt modelId="{452DC9AD-4F6B-4F98-94A9-6694C5D6E21F}" type="pres">
      <dgm:prSet presAssocID="{E705ED3B-6260-432E-8BBE-EDC1E3290EB4}" presName="connectorText" presStyleLbl="sibTrans2D1" presStyleIdx="4" presStyleCnt="5"/>
      <dgm:spPr/>
    </dgm:pt>
  </dgm:ptLst>
  <dgm:cxnLst>
    <dgm:cxn modelId="{50C61705-EA9D-48EA-BE69-F9B1C79B4003}" type="presOf" srcId="{79DF3D81-B573-41C1-B691-E16C0B1DED09}" destId="{6EE9B1D6-0A1A-4FA3-9227-A502DB9E0E3C}" srcOrd="0" destOrd="0" presId="urn:microsoft.com/office/officeart/2005/8/layout/cycle2"/>
    <dgm:cxn modelId="{0EACC910-86EF-408F-8B8F-F08CF216DA7E}" srcId="{0B620E4C-7EBC-4188-8693-FC3D7B25880B}" destId="{00F041DF-568C-48EB-B9D6-6CB683D933E4}" srcOrd="3" destOrd="0" parTransId="{0B46A0E7-9D28-4A54-8C71-889B75C66DB4}" sibTransId="{41A27DAE-1414-4084-BEE0-C5D52D2D5131}"/>
    <dgm:cxn modelId="{B3338B25-BEDD-4D74-B137-1360E3135A05}" srcId="{0B620E4C-7EBC-4188-8693-FC3D7B25880B}" destId="{372F4990-C2D5-44E4-89B7-7A28FABD38BD}" srcOrd="0" destOrd="0" parTransId="{D54F6F45-E848-43F8-A51D-E5832134717B}" sibTransId="{8D298CAC-517B-4203-B2F9-08C19600AE13}"/>
    <dgm:cxn modelId="{DCCE4E27-B71C-4A49-99F2-CCB4CB7278E9}" type="presOf" srcId="{E705ED3B-6260-432E-8BBE-EDC1E3290EB4}" destId="{4AC778AE-591D-4D39-BC68-3A2B9CD02512}" srcOrd="0" destOrd="0" presId="urn:microsoft.com/office/officeart/2005/8/layout/cycle2"/>
    <dgm:cxn modelId="{8491E82C-0F16-46AF-AE58-0D7A3183015F}" type="presOf" srcId="{881AE516-04BE-44E8-AB84-3A6A4DFF7BA5}" destId="{E96E3833-2BE4-4C48-B627-E3DDF1FC3916}" srcOrd="1" destOrd="0" presId="urn:microsoft.com/office/officeart/2005/8/layout/cycle2"/>
    <dgm:cxn modelId="{9B6FAD65-E32A-4133-A913-05D4CB30DA56}" type="presOf" srcId="{00F041DF-568C-48EB-B9D6-6CB683D933E4}" destId="{F93E4395-E56E-4C12-AB8A-994C77A8CF39}" srcOrd="0" destOrd="0" presId="urn:microsoft.com/office/officeart/2005/8/layout/cycle2"/>
    <dgm:cxn modelId="{2DD4E967-71EA-4AC8-9869-BEECB5ED4DCF}" srcId="{0B620E4C-7EBC-4188-8693-FC3D7B25880B}" destId="{79DF3D81-B573-41C1-B691-E16C0B1DED09}" srcOrd="2" destOrd="0" parTransId="{F1586269-D915-4493-B6C7-AD2F9B9B8ED1}" sibTransId="{F4CE035F-1AAD-474E-8DDC-F90D72B07398}"/>
    <dgm:cxn modelId="{0AEA616B-46F4-4095-BA42-F5594C427F58}" type="presOf" srcId="{0B620E4C-7EBC-4188-8693-FC3D7B25880B}" destId="{F5CDC5B7-207A-4A53-8021-7C013180E44C}" srcOrd="0" destOrd="0" presId="urn:microsoft.com/office/officeart/2005/8/layout/cycle2"/>
    <dgm:cxn modelId="{3173DC6D-D6EE-46F6-9B4C-4E23EC3E24D0}" type="presOf" srcId="{372F4990-C2D5-44E4-89B7-7A28FABD38BD}" destId="{867056E6-24D1-403C-B604-044E7C93D3AD}" srcOrd="0" destOrd="0" presId="urn:microsoft.com/office/officeart/2005/8/layout/cycle2"/>
    <dgm:cxn modelId="{437B4670-152F-4D01-8AFF-378B138AF606}" type="presOf" srcId="{25BFA6C5-E431-4FBE-BF0D-04871ECE5665}" destId="{0EE6D0AA-BC47-49F6-AEBD-D19C3A4AA10D}" srcOrd="0" destOrd="0" presId="urn:microsoft.com/office/officeart/2005/8/layout/cycle2"/>
    <dgm:cxn modelId="{BE67DCA3-2383-4285-A9D2-DEC2B6009374}" type="presOf" srcId="{8D298CAC-517B-4203-B2F9-08C19600AE13}" destId="{649DB096-7BC9-406C-AA0B-DAFA5A5AE29B}" srcOrd="1" destOrd="0" presId="urn:microsoft.com/office/officeart/2005/8/layout/cycle2"/>
    <dgm:cxn modelId="{8B391EA7-D1FF-482A-A4A6-8F2C6454497B}" type="presOf" srcId="{F4CE035F-1AAD-474E-8DDC-F90D72B07398}" destId="{08E4BAF9-E83C-4622-8CA8-01FF5D1E74DD}" srcOrd="0" destOrd="0" presId="urn:microsoft.com/office/officeart/2005/8/layout/cycle2"/>
    <dgm:cxn modelId="{901BB0AF-3698-407C-BED0-6A70756543B8}" type="presOf" srcId="{41A27DAE-1414-4084-BEE0-C5D52D2D5131}" destId="{90CBC7B9-5CA6-4FD4-BCF1-B35C683B4905}" srcOrd="0" destOrd="0" presId="urn:microsoft.com/office/officeart/2005/8/layout/cycle2"/>
    <dgm:cxn modelId="{4C2A76B0-B202-441D-BE81-FB1B482EE2A0}" type="presOf" srcId="{881AE516-04BE-44E8-AB84-3A6A4DFF7BA5}" destId="{8FB93C51-E250-45A3-BE27-E1FDE8B6C6A8}" srcOrd="0" destOrd="0" presId="urn:microsoft.com/office/officeart/2005/8/layout/cycle2"/>
    <dgm:cxn modelId="{5A8B8CB4-7F43-4270-A7A2-CBEECE24EAE7}" type="presOf" srcId="{8D298CAC-517B-4203-B2F9-08C19600AE13}" destId="{BA8FA1AF-56A4-4B04-A785-BB36D4D1A327}" srcOrd="0" destOrd="0" presId="urn:microsoft.com/office/officeart/2005/8/layout/cycle2"/>
    <dgm:cxn modelId="{26E141BA-F8F6-490C-94A6-B8E42DACF3F8}" type="presOf" srcId="{BDC11A1A-D07A-47D4-AC64-57ECCFFF09E6}" destId="{49CDD51B-CAC6-4F35-92CD-451D148DE635}" srcOrd="0" destOrd="0" presId="urn:microsoft.com/office/officeart/2005/8/layout/cycle2"/>
    <dgm:cxn modelId="{1A6032CC-09A8-4DC1-9088-021F568F5723}" srcId="{0B620E4C-7EBC-4188-8693-FC3D7B25880B}" destId="{25BFA6C5-E431-4FBE-BF0D-04871ECE5665}" srcOrd="1" destOrd="0" parTransId="{3E09329B-2CF6-46A2-A9AE-EBFD4DFE2241}" sibTransId="{881AE516-04BE-44E8-AB84-3A6A4DFF7BA5}"/>
    <dgm:cxn modelId="{87A818D9-E619-4ACA-8901-7BA6FD90A736}" srcId="{0B620E4C-7EBC-4188-8693-FC3D7B25880B}" destId="{BDC11A1A-D07A-47D4-AC64-57ECCFFF09E6}" srcOrd="4" destOrd="0" parTransId="{F0DF87B4-A49A-4DC6-914F-6DC3D27D427F}" sibTransId="{E705ED3B-6260-432E-8BBE-EDC1E3290EB4}"/>
    <dgm:cxn modelId="{C30C5CDF-FADF-4789-BDC0-C9DD1BD3A38D}" type="presOf" srcId="{41A27DAE-1414-4084-BEE0-C5D52D2D5131}" destId="{DD916C2E-8B3A-4936-A21A-6B397FD5EC9D}" srcOrd="1" destOrd="0" presId="urn:microsoft.com/office/officeart/2005/8/layout/cycle2"/>
    <dgm:cxn modelId="{E3569AEF-DBCD-4F8A-9EA8-9EA535EE269A}" type="presOf" srcId="{F4CE035F-1AAD-474E-8DDC-F90D72B07398}" destId="{2B4D5926-9054-4111-8163-C0866765EDBE}" srcOrd="1" destOrd="0" presId="urn:microsoft.com/office/officeart/2005/8/layout/cycle2"/>
    <dgm:cxn modelId="{6C440FF6-ADD2-486F-87D9-11152579505D}" type="presOf" srcId="{E705ED3B-6260-432E-8BBE-EDC1E3290EB4}" destId="{452DC9AD-4F6B-4F98-94A9-6694C5D6E21F}" srcOrd="1" destOrd="0" presId="urn:microsoft.com/office/officeart/2005/8/layout/cycle2"/>
    <dgm:cxn modelId="{F5A72F49-8084-4CD9-B104-2A37F212D118}" type="presParOf" srcId="{F5CDC5B7-207A-4A53-8021-7C013180E44C}" destId="{867056E6-24D1-403C-B604-044E7C93D3AD}" srcOrd="0" destOrd="0" presId="urn:microsoft.com/office/officeart/2005/8/layout/cycle2"/>
    <dgm:cxn modelId="{45913BA3-7F7E-4F31-9790-3E63D2864318}" type="presParOf" srcId="{F5CDC5B7-207A-4A53-8021-7C013180E44C}" destId="{BA8FA1AF-56A4-4B04-A785-BB36D4D1A327}" srcOrd="1" destOrd="0" presId="urn:microsoft.com/office/officeart/2005/8/layout/cycle2"/>
    <dgm:cxn modelId="{EE90FAC4-0BE1-4842-86E5-6FDF8F97B69D}" type="presParOf" srcId="{BA8FA1AF-56A4-4B04-A785-BB36D4D1A327}" destId="{649DB096-7BC9-406C-AA0B-DAFA5A5AE29B}" srcOrd="0" destOrd="0" presId="urn:microsoft.com/office/officeart/2005/8/layout/cycle2"/>
    <dgm:cxn modelId="{5866E733-29DF-4E3B-A574-20AF0FA32088}" type="presParOf" srcId="{F5CDC5B7-207A-4A53-8021-7C013180E44C}" destId="{0EE6D0AA-BC47-49F6-AEBD-D19C3A4AA10D}" srcOrd="2" destOrd="0" presId="urn:microsoft.com/office/officeart/2005/8/layout/cycle2"/>
    <dgm:cxn modelId="{3651B7D2-74BB-4184-AD6B-929056E50F74}" type="presParOf" srcId="{F5CDC5B7-207A-4A53-8021-7C013180E44C}" destId="{8FB93C51-E250-45A3-BE27-E1FDE8B6C6A8}" srcOrd="3" destOrd="0" presId="urn:microsoft.com/office/officeart/2005/8/layout/cycle2"/>
    <dgm:cxn modelId="{F661A12F-326D-42DB-AE44-0D180B63AFDD}" type="presParOf" srcId="{8FB93C51-E250-45A3-BE27-E1FDE8B6C6A8}" destId="{E96E3833-2BE4-4C48-B627-E3DDF1FC3916}" srcOrd="0" destOrd="0" presId="urn:microsoft.com/office/officeart/2005/8/layout/cycle2"/>
    <dgm:cxn modelId="{99D20034-FBD7-4A7D-A6CB-CA341481A375}" type="presParOf" srcId="{F5CDC5B7-207A-4A53-8021-7C013180E44C}" destId="{6EE9B1D6-0A1A-4FA3-9227-A502DB9E0E3C}" srcOrd="4" destOrd="0" presId="urn:microsoft.com/office/officeart/2005/8/layout/cycle2"/>
    <dgm:cxn modelId="{E8A1F732-12E9-45DF-817D-CADB69593B23}" type="presParOf" srcId="{F5CDC5B7-207A-4A53-8021-7C013180E44C}" destId="{08E4BAF9-E83C-4622-8CA8-01FF5D1E74DD}" srcOrd="5" destOrd="0" presId="urn:microsoft.com/office/officeart/2005/8/layout/cycle2"/>
    <dgm:cxn modelId="{46153392-D486-470E-8B52-32A48A7CC47F}" type="presParOf" srcId="{08E4BAF9-E83C-4622-8CA8-01FF5D1E74DD}" destId="{2B4D5926-9054-4111-8163-C0866765EDBE}" srcOrd="0" destOrd="0" presId="urn:microsoft.com/office/officeart/2005/8/layout/cycle2"/>
    <dgm:cxn modelId="{FE9B6FBD-F09B-4946-9A63-D4385DC063AE}" type="presParOf" srcId="{F5CDC5B7-207A-4A53-8021-7C013180E44C}" destId="{F93E4395-E56E-4C12-AB8A-994C77A8CF39}" srcOrd="6" destOrd="0" presId="urn:microsoft.com/office/officeart/2005/8/layout/cycle2"/>
    <dgm:cxn modelId="{DFA608A4-40AF-4151-AD22-62336B4C0956}" type="presParOf" srcId="{F5CDC5B7-207A-4A53-8021-7C013180E44C}" destId="{90CBC7B9-5CA6-4FD4-BCF1-B35C683B4905}" srcOrd="7" destOrd="0" presId="urn:microsoft.com/office/officeart/2005/8/layout/cycle2"/>
    <dgm:cxn modelId="{7BFA8C95-24B1-44FA-8B56-6204841D6A23}" type="presParOf" srcId="{90CBC7B9-5CA6-4FD4-BCF1-B35C683B4905}" destId="{DD916C2E-8B3A-4936-A21A-6B397FD5EC9D}" srcOrd="0" destOrd="0" presId="urn:microsoft.com/office/officeart/2005/8/layout/cycle2"/>
    <dgm:cxn modelId="{DC609518-F589-4F8B-A3C3-B76EC4E4E8EF}" type="presParOf" srcId="{F5CDC5B7-207A-4A53-8021-7C013180E44C}" destId="{49CDD51B-CAC6-4F35-92CD-451D148DE635}" srcOrd="8" destOrd="0" presId="urn:microsoft.com/office/officeart/2005/8/layout/cycle2"/>
    <dgm:cxn modelId="{647BCBC9-C01A-4A1D-805A-16553D3C4599}" type="presParOf" srcId="{F5CDC5B7-207A-4A53-8021-7C013180E44C}" destId="{4AC778AE-591D-4D39-BC68-3A2B9CD02512}" srcOrd="9" destOrd="0" presId="urn:microsoft.com/office/officeart/2005/8/layout/cycle2"/>
    <dgm:cxn modelId="{65ED2F99-CD1E-40E4-A841-09F1F36947F8}" type="presParOf" srcId="{4AC778AE-591D-4D39-BC68-3A2B9CD02512}" destId="{452DC9AD-4F6B-4F98-94A9-6694C5D6E21F}"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56E6-24D1-403C-B604-044E7C93D3AD}">
      <dsp:nvSpPr>
        <dsp:cNvPr id="0" name=""/>
        <dsp:cNvSpPr/>
      </dsp:nvSpPr>
      <dsp:spPr>
        <a:xfrm>
          <a:off x="2554293" y="-159284"/>
          <a:ext cx="2496979" cy="2297088"/>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t-LT" sz="2400" b="1" kern="1200" dirty="0">
              <a:ln>
                <a:noFill/>
              </a:ln>
              <a:solidFill>
                <a:srgbClr val="FF2501"/>
              </a:solidFill>
              <a:latin typeface="Arial Narrow" panose="020B0606020202030204" pitchFamily="34" charset="0"/>
            </a:rPr>
            <a:t>Nuosavybės teisės:</a:t>
          </a:r>
          <a:br>
            <a:rPr lang="lt-LT" sz="2800" b="1" kern="1200" dirty="0">
              <a:ln>
                <a:noFill/>
              </a:ln>
              <a:solidFill>
                <a:srgbClr val="FF2501"/>
              </a:solidFill>
              <a:latin typeface="Arial Narrow" panose="020B0606020202030204" pitchFamily="34" charset="0"/>
            </a:rPr>
          </a:br>
          <a:r>
            <a:rPr lang="lt-LT" sz="1600" b="1" kern="1200" dirty="0">
              <a:ln>
                <a:noFill/>
              </a:ln>
              <a:solidFill>
                <a:srgbClr val="FF2501"/>
              </a:solidFill>
              <a:latin typeface="Arial Narrow" panose="020B0606020202030204" pitchFamily="34" charset="0"/>
            </a:rPr>
            <a:t>turtinės, finansinės, teisinės, įskaitant socialinės teises ir atsakomybes </a:t>
          </a:r>
          <a:endParaRPr lang="en-US" sz="1600" b="1" kern="1200" dirty="0">
            <a:ln>
              <a:noFill/>
            </a:ln>
            <a:solidFill>
              <a:srgbClr val="FF2501"/>
            </a:solidFill>
            <a:latin typeface="Arial Narrow" panose="020B0606020202030204" pitchFamily="34" charset="0"/>
          </a:endParaRPr>
        </a:p>
      </dsp:txBody>
      <dsp:txXfrm>
        <a:off x="2919967" y="177117"/>
        <a:ext cx="1765631" cy="1624286"/>
      </dsp:txXfrm>
    </dsp:sp>
    <dsp:sp modelId="{BA8FA1AF-56A4-4B04-A785-BB36D4D1A327}">
      <dsp:nvSpPr>
        <dsp:cNvPr id="0" name=""/>
        <dsp:cNvSpPr/>
      </dsp:nvSpPr>
      <dsp:spPr>
        <a:xfrm rot="3091183">
          <a:off x="4454616" y="1853037"/>
          <a:ext cx="598994" cy="666105"/>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n>
              <a:noFill/>
            </a:ln>
            <a:solidFill>
              <a:srgbClr val="FF2501"/>
            </a:solidFill>
            <a:latin typeface="Arial Narrow" panose="020B0606020202030204" pitchFamily="34" charset="0"/>
          </a:endParaRPr>
        </a:p>
      </dsp:txBody>
      <dsp:txXfrm>
        <a:off x="4488557" y="1915922"/>
        <a:ext cx="419296" cy="399663"/>
      </dsp:txXfrm>
    </dsp:sp>
    <dsp:sp modelId="{6EE9B1D6-0A1A-4FA3-9227-A502DB9E0E3C}">
      <dsp:nvSpPr>
        <dsp:cNvPr id="0" name=""/>
        <dsp:cNvSpPr/>
      </dsp:nvSpPr>
      <dsp:spPr>
        <a:xfrm>
          <a:off x="4475487" y="2259773"/>
          <a:ext cx="2451072" cy="2235174"/>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t-LT" sz="2400" b="1" kern="1200" dirty="0">
              <a:ln>
                <a:noFill/>
              </a:ln>
              <a:solidFill>
                <a:srgbClr val="FF2501"/>
              </a:solidFill>
              <a:latin typeface="Arial Narrow" panose="020B0606020202030204" pitchFamily="34" charset="0"/>
            </a:rPr>
            <a:t>Emocinis prisirišimas:</a:t>
          </a:r>
        </a:p>
        <a:p>
          <a:pPr marL="0" lvl="0" indent="0" algn="ctr" defTabSz="1066800">
            <a:lnSpc>
              <a:spcPct val="90000"/>
            </a:lnSpc>
            <a:spcBef>
              <a:spcPct val="0"/>
            </a:spcBef>
            <a:spcAft>
              <a:spcPct val="35000"/>
            </a:spcAft>
            <a:buNone/>
          </a:pPr>
          <a:r>
            <a:rPr lang="lt-LT" sz="1600" b="1" kern="1200" dirty="0">
              <a:ln>
                <a:noFill/>
              </a:ln>
              <a:solidFill>
                <a:srgbClr val="FF2501"/>
              </a:solidFill>
              <a:latin typeface="Arial Narrow" panose="020B0606020202030204" pitchFamily="34" charset="0"/>
            </a:rPr>
            <a:t>asmeniškai svarbūs dalykai ir  sąryšis su vieta (pvz.: istoriškai, socialiai ir kultūriškai ir pan.)</a:t>
          </a:r>
          <a:endParaRPr lang="en-US" sz="1600" b="1" kern="1200" dirty="0">
            <a:ln>
              <a:noFill/>
            </a:ln>
            <a:solidFill>
              <a:srgbClr val="FF2501"/>
            </a:solidFill>
            <a:latin typeface="Arial Narrow" panose="020B0606020202030204" pitchFamily="34" charset="0"/>
          </a:endParaRPr>
        </a:p>
      </dsp:txBody>
      <dsp:txXfrm>
        <a:off x="4834438" y="2587107"/>
        <a:ext cx="1733170" cy="1580506"/>
      </dsp:txXfrm>
    </dsp:sp>
    <dsp:sp modelId="{08E4BAF9-E83C-4622-8CA8-01FF5D1E74DD}">
      <dsp:nvSpPr>
        <dsp:cNvPr id="0" name=""/>
        <dsp:cNvSpPr/>
      </dsp:nvSpPr>
      <dsp:spPr>
        <a:xfrm rot="10773936">
          <a:off x="3630099" y="3285523"/>
          <a:ext cx="719348" cy="666105"/>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n>
              <a:noFill/>
            </a:ln>
            <a:solidFill>
              <a:srgbClr val="FF2501"/>
            </a:solidFill>
            <a:latin typeface="Arial Narrow" panose="020B0606020202030204" pitchFamily="34" charset="0"/>
          </a:endParaRPr>
        </a:p>
      </dsp:txBody>
      <dsp:txXfrm rot="10800000">
        <a:off x="3829927" y="3417986"/>
        <a:ext cx="519517" cy="399663"/>
      </dsp:txXfrm>
    </dsp:sp>
    <dsp:sp modelId="{49CDD51B-CAC6-4F35-92CD-451D148DE635}">
      <dsp:nvSpPr>
        <dsp:cNvPr id="0" name=""/>
        <dsp:cNvSpPr/>
      </dsp:nvSpPr>
      <dsp:spPr>
        <a:xfrm>
          <a:off x="1009594" y="2257706"/>
          <a:ext cx="2558675" cy="2291048"/>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t-LT" sz="2400" b="1" kern="1200" dirty="0">
              <a:ln>
                <a:noFill/>
              </a:ln>
              <a:solidFill>
                <a:srgbClr val="FF2501"/>
              </a:solidFill>
              <a:latin typeface="Arial Narrow" panose="020B0606020202030204" pitchFamily="34" charset="0"/>
            </a:rPr>
            <a:t>Šeimininko jausmas:</a:t>
          </a:r>
          <a:br>
            <a:rPr lang="lt-LT" sz="2800" b="1" kern="1200" dirty="0">
              <a:ln>
                <a:noFill/>
              </a:ln>
              <a:solidFill>
                <a:srgbClr val="FF2501"/>
              </a:solidFill>
              <a:latin typeface="Arial Narrow" panose="020B0606020202030204" pitchFamily="34" charset="0"/>
            </a:rPr>
          </a:br>
          <a:r>
            <a:rPr lang="lt-LT" sz="1600" b="1" kern="1200" dirty="0">
              <a:ln>
                <a:noFill/>
              </a:ln>
              <a:solidFill>
                <a:srgbClr val="FF2501"/>
              </a:solidFill>
              <a:latin typeface="Arial Narrow" panose="020B0606020202030204" pitchFamily="34" charset="0"/>
            </a:rPr>
            <a:t>poreikis turėti vietą kur apsistoti/įsikurti, įskaitant jos naudojimo kontrolę; suvokiama savastis, vieta investuoti/kurti </a:t>
          </a:r>
          <a:endParaRPr lang="en-US" sz="1600" b="1" kern="1200" dirty="0">
            <a:ln>
              <a:noFill/>
            </a:ln>
            <a:solidFill>
              <a:srgbClr val="FF2501"/>
            </a:solidFill>
            <a:latin typeface="Arial Narrow" panose="020B0606020202030204" pitchFamily="34" charset="0"/>
          </a:endParaRPr>
        </a:p>
      </dsp:txBody>
      <dsp:txXfrm>
        <a:off x="1384303" y="2593222"/>
        <a:ext cx="1809257" cy="1620016"/>
      </dsp:txXfrm>
    </dsp:sp>
    <dsp:sp modelId="{4AC778AE-591D-4D39-BC68-3A2B9CD02512}">
      <dsp:nvSpPr>
        <dsp:cNvPr id="0" name=""/>
        <dsp:cNvSpPr/>
      </dsp:nvSpPr>
      <dsp:spPr>
        <a:xfrm rot="18125561">
          <a:off x="2800526" y="1867510"/>
          <a:ext cx="485244" cy="666105"/>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n>
              <a:noFill/>
            </a:ln>
            <a:solidFill>
              <a:srgbClr val="FF2501"/>
            </a:solidFill>
            <a:latin typeface="Arial Narrow" panose="020B0606020202030204" pitchFamily="34" charset="0"/>
          </a:endParaRPr>
        </a:p>
      </dsp:txBody>
      <dsp:txXfrm>
        <a:off x="2834642" y="2062395"/>
        <a:ext cx="339671" cy="399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56E6-24D1-403C-B604-044E7C93D3AD}">
      <dsp:nvSpPr>
        <dsp:cNvPr id="0" name=""/>
        <dsp:cNvSpPr/>
      </dsp:nvSpPr>
      <dsp:spPr>
        <a:xfrm>
          <a:off x="2301708" y="441"/>
          <a:ext cx="1397727" cy="1397727"/>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b="1" kern="1200" dirty="0">
              <a:ln>
                <a:noFill/>
              </a:ln>
              <a:solidFill>
                <a:srgbClr val="FF2501"/>
              </a:solidFill>
              <a:latin typeface="Arial Narrow" panose="020B0606020202030204" pitchFamily="34" charset="0"/>
            </a:rPr>
            <a:t>NUOSAVYBĖ</a:t>
          </a:r>
          <a:endParaRPr lang="en-US" sz="1200" b="1" kern="1200" dirty="0">
            <a:ln>
              <a:noFill/>
            </a:ln>
            <a:solidFill>
              <a:srgbClr val="FF2501"/>
            </a:solidFill>
            <a:latin typeface="Arial Narrow" panose="020B0606020202030204" pitchFamily="34" charset="0"/>
          </a:endParaRPr>
        </a:p>
      </dsp:txBody>
      <dsp:txXfrm>
        <a:off x="2506400" y="205133"/>
        <a:ext cx="988343" cy="988343"/>
      </dsp:txXfrm>
    </dsp:sp>
    <dsp:sp modelId="{BA8FA1AF-56A4-4B04-A785-BB36D4D1A327}">
      <dsp:nvSpPr>
        <dsp:cNvPr id="0" name=""/>
        <dsp:cNvSpPr/>
      </dsp:nvSpPr>
      <dsp:spPr>
        <a:xfrm rot="2160000">
          <a:off x="3655186" y="1073909"/>
          <a:ext cx="371252" cy="471732"/>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n>
              <a:noFill/>
            </a:ln>
            <a:solidFill>
              <a:srgbClr val="FF2501"/>
            </a:solidFill>
            <a:latin typeface="Arial Narrow" panose="020B0606020202030204" pitchFamily="34" charset="0"/>
          </a:endParaRPr>
        </a:p>
      </dsp:txBody>
      <dsp:txXfrm>
        <a:off x="3665821" y="1135522"/>
        <a:ext cx="259876" cy="283040"/>
      </dsp:txXfrm>
    </dsp:sp>
    <dsp:sp modelId="{0EE6D0AA-BC47-49F6-AEBD-D19C3A4AA10D}">
      <dsp:nvSpPr>
        <dsp:cNvPr id="0" name=""/>
        <dsp:cNvSpPr/>
      </dsp:nvSpPr>
      <dsp:spPr>
        <a:xfrm>
          <a:off x="3999191" y="1233735"/>
          <a:ext cx="1397727" cy="1397727"/>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b="1" kern="1200" dirty="0">
              <a:ln>
                <a:noFill/>
              </a:ln>
              <a:solidFill>
                <a:srgbClr val="FF2501"/>
              </a:solidFill>
              <a:latin typeface="Arial Narrow" panose="020B0606020202030204" pitchFamily="34" charset="0"/>
            </a:rPr>
            <a:t>DISPONAVIMAS</a:t>
          </a:r>
          <a:endParaRPr lang="en-US" sz="1200" b="1" kern="1200" dirty="0">
            <a:ln>
              <a:noFill/>
            </a:ln>
            <a:solidFill>
              <a:srgbClr val="FF2501"/>
            </a:solidFill>
            <a:latin typeface="Arial Narrow" panose="020B0606020202030204" pitchFamily="34" charset="0"/>
          </a:endParaRPr>
        </a:p>
      </dsp:txBody>
      <dsp:txXfrm>
        <a:off x="4203883" y="1438427"/>
        <a:ext cx="988343" cy="988343"/>
      </dsp:txXfrm>
    </dsp:sp>
    <dsp:sp modelId="{8FB93C51-E250-45A3-BE27-E1FDE8B6C6A8}">
      <dsp:nvSpPr>
        <dsp:cNvPr id="0" name=""/>
        <dsp:cNvSpPr/>
      </dsp:nvSpPr>
      <dsp:spPr>
        <a:xfrm rot="6480000">
          <a:off x="4191485" y="2684495"/>
          <a:ext cx="371252" cy="471732"/>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n>
              <a:noFill/>
            </a:ln>
            <a:solidFill>
              <a:srgbClr val="FF2501"/>
            </a:solidFill>
            <a:latin typeface="Arial Narrow" panose="020B0606020202030204" pitchFamily="34" charset="0"/>
          </a:endParaRPr>
        </a:p>
      </dsp:txBody>
      <dsp:txXfrm rot="10800000">
        <a:off x="4264382" y="2725879"/>
        <a:ext cx="259876" cy="283040"/>
      </dsp:txXfrm>
    </dsp:sp>
    <dsp:sp modelId="{6EE9B1D6-0A1A-4FA3-9227-A502DB9E0E3C}">
      <dsp:nvSpPr>
        <dsp:cNvPr id="0" name=""/>
        <dsp:cNvSpPr/>
      </dsp:nvSpPr>
      <dsp:spPr>
        <a:xfrm>
          <a:off x="3350810" y="3229246"/>
          <a:ext cx="1397727" cy="1397727"/>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b="1" kern="1200" dirty="0">
              <a:ln>
                <a:noFill/>
              </a:ln>
              <a:solidFill>
                <a:srgbClr val="FF2501"/>
              </a:solidFill>
              <a:latin typeface="Arial Narrow" panose="020B0606020202030204" pitchFamily="34" charset="0"/>
            </a:rPr>
            <a:t>NAUDOJIMAS</a:t>
          </a:r>
          <a:endParaRPr lang="en-US" sz="1200" b="1" kern="1200" dirty="0">
            <a:ln>
              <a:noFill/>
            </a:ln>
            <a:solidFill>
              <a:srgbClr val="FF2501"/>
            </a:solidFill>
            <a:latin typeface="Arial Narrow" panose="020B0606020202030204" pitchFamily="34" charset="0"/>
          </a:endParaRPr>
        </a:p>
      </dsp:txBody>
      <dsp:txXfrm>
        <a:off x="3555502" y="3433938"/>
        <a:ext cx="988343" cy="988343"/>
      </dsp:txXfrm>
    </dsp:sp>
    <dsp:sp modelId="{08E4BAF9-E83C-4622-8CA8-01FF5D1E74DD}">
      <dsp:nvSpPr>
        <dsp:cNvPr id="0" name=""/>
        <dsp:cNvSpPr/>
      </dsp:nvSpPr>
      <dsp:spPr>
        <a:xfrm rot="10800000">
          <a:off x="2825452" y="3692243"/>
          <a:ext cx="371252" cy="471732"/>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n>
              <a:noFill/>
            </a:ln>
            <a:solidFill>
              <a:srgbClr val="FF2501"/>
            </a:solidFill>
            <a:latin typeface="Arial Narrow" panose="020B0606020202030204" pitchFamily="34" charset="0"/>
          </a:endParaRPr>
        </a:p>
      </dsp:txBody>
      <dsp:txXfrm rot="10800000">
        <a:off x="2936828" y="3786589"/>
        <a:ext cx="259876" cy="283040"/>
      </dsp:txXfrm>
    </dsp:sp>
    <dsp:sp modelId="{F93E4395-E56E-4C12-AB8A-994C77A8CF39}">
      <dsp:nvSpPr>
        <dsp:cNvPr id="0" name=""/>
        <dsp:cNvSpPr/>
      </dsp:nvSpPr>
      <dsp:spPr>
        <a:xfrm>
          <a:off x="1252606" y="3229246"/>
          <a:ext cx="1397727" cy="1397727"/>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b="1" kern="1200" dirty="0">
              <a:ln>
                <a:noFill/>
              </a:ln>
              <a:solidFill>
                <a:srgbClr val="FF2501"/>
              </a:solidFill>
              <a:latin typeface="Arial Narrow" panose="020B0606020202030204" pitchFamily="34" charset="0"/>
            </a:rPr>
            <a:t>NAUDA</a:t>
          </a:r>
          <a:endParaRPr lang="en-US" sz="1200" b="1" kern="1200" dirty="0">
            <a:ln>
              <a:noFill/>
            </a:ln>
            <a:solidFill>
              <a:srgbClr val="FF2501"/>
            </a:solidFill>
            <a:latin typeface="Arial Narrow" panose="020B0606020202030204" pitchFamily="34" charset="0"/>
          </a:endParaRPr>
        </a:p>
      </dsp:txBody>
      <dsp:txXfrm>
        <a:off x="1457298" y="3433938"/>
        <a:ext cx="988343" cy="988343"/>
      </dsp:txXfrm>
    </dsp:sp>
    <dsp:sp modelId="{90CBC7B9-5CA6-4FD4-BCF1-B35C683B4905}">
      <dsp:nvSpPr>
        <dsp:cNvPr id="0" name=""/>
        <dsp:cNvSpPr/>
      </dsp:nvSpPr>
      <dsp:spPr>
        <a:xfrm rot="15120000">
          <a:off x="1444899" y="2704481"/>
          <a:ext cx="371252" cy="471732"/>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n>
              <a:noFill/>
            </a:ln>
            <a:solidFill>
              <a:srgbClr val="FF2501"/>
            </a:solidFill>
            <a:latin typeface="Arial Narrow" panose="020B0606020202030204" pitchFamily="34" charset="0"/>
          </a:endParaRPr>
        </a:p>
      </dsp:txBody>
      <dsp:txXfrm rot="10800000">
        <a:off x="1517796" y="2851789"/>
        <a:ext cx="259876" cy="283040"/>
      </dsp:txXfrm>
    </dsp:sp>
    <dsp:sp modelId="{49CDD51B-CAC6-4F35-92CD-451D148DE635}">
      <dsp:nvSpPr>
        <dsp:cNvPr id="0" name=""/>
        <dsp:cNvSpPr/>
      </dsp:nvSpPr>
      <dsp:spPr>
        <a:xfrm>
          <a:off x="604225" y="1233735"/>
          <a:ext cx="1397727" cy="1397727"/>
        </a:xfrm>
        <a:prstGeom prst="ellipse">
          <a:avLst/>
        </a:prstGeom>
        <a:solidFill>
          <a:srgbClr val="66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b="1" kern="1200" dirty="0">
              <a:ln>
                <a:noFill/>
              </a:ln>
              <a:solidFill>
                <a:srgbClr val="FF2501"/>
              </a:solidFill>
              <a:latin typeface="Arial Narrow" panose="020B0606020202030204" pitchFamily="34" charset="0"/>
            </a:rPr>
            <a:t>INVESTAVIMAS</a:t>
          </a:r>
          <a:endParaRPr lang="en-US" sz="1200" b="1" kern="1200" dirty="0">
            <a:ln>
              <a:noFill/>
            </a:ln>
            <a:solidFill>
              <a:srgbClr val="FF2501"/>
            </a:solidFill>
            <a:latin typeface="Arial Narrow" panose="020B0606020202030204" pitchFamily="34" charset="0"/>
          </a:endParaRPr>
        </a:p>
      </dsp:txBody>
      <dsp:txXfrm>
        <a:off x="808917" y="1438427"/>
        <a:ext cx="988343" cy="988343"/>
      </dsp:txXfrm>
    </dsp:sp>
    <dsp:sp modelId="{4AC778AE-591D-4D39-BC68-3A2B9CD02512}">
      <dsp:nvSpPr>
        <dsp:cNvPr id="0" name=""/>
        <dsp:cNvSpPr/>
      </dsp:nvSpPr>
      <dsp:spPr>
        <a:xfrm rot="19440000">
          <a:off x="1957703" y="1086261"/>
          <a:ext cx="371252" cy="471732"/>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n>
              <a:noFill/>
            </a:ln>
            <a:solidFill>
              <a:srgbClr val="FF2501"/>
            </a:solidFill>
            <a:latin typeface="Arial Narrow" panose="020B0606020202030204" pitchFamily="34" charset="0"/>
          </a:endParaRPr>
        </a:p>
      </dsp:txBody>
      <dsp:txXfrm>
        <a:off x="1968338" y="1213340"/>
        <a:ext cx="259876" cy="28304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370"/>
            <a:ext cx="12192000" cy="6833819"/>
          </a:xfrm>
          <a:prstGeom prst="rect">
            <a:avLst/>
          </a:prstGeom>
          <a:effectLst>
            <a:softEdge rad="254000"/>
          </a:effectLst>
        </p:spPr>
      </p:pic>
      <p:sp>
        <p:nvSpPr>
          <p:cNvPr id="2" name="Title 1"/>
          <p:cNvSpPr>
            <a:spLocks noGrp="1"/>
          </p:cNvSpPr>
          <p:nvPr>
            <p:ph type="ctrTitle" hasCustomPrompt="1"/>
          </p:nvPr>
        </p:nvSpPr>
        <p:spPr>
          <a:xfrm>
            <a:off x="1117600" y="1717040"/>
            <a:ext cx="9594533" cy="2386150"/>
          </a:xfrm>
          <a:noFill/>
          <a:effectLst>
            <a:glow>
              <a:schemeClr val="tx1"/>
            </a:glow>
            <a:outerShdw blurRad="50800" dist="50800" dir="3300000" sx="1000" sy="1000" algn="ctr" rotWithShape="0">
              <a:srgbClr val="000000">
                <a:alpha val="55000"/>
              </a:srgbClr>
            </a:outerShdw>
            <a:reflection endPos="0" dir="5400000" sy="-100000" algn="bl" rotWithShape="0"/>
            <a:softEdge rad="0"/>
          </a:effectLst>
        </p:spPr>
        <p:txBody>
          <a:bodyPr anchor="b"/>
          <a:lstStyle>
            <a:lvl1pPr>
              <a:defRPr sz="7200" b="1">
                <a:solidFill>
                  <a:srgbClr val="FFFF00"/>
                </a:solidFill>
              </a:defRPr>
            </a:lvl1pPr>
          </a:lstStyle>
          <a:p>
            <a:r>
              <a:rPr lang="lt-LT" dirty="0"/>
              <a:t>Ekonominio intereso grupės lūkesčiai</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8610"/>
            <a:ext cx="12192000" cy="2907607"/>
          </a:xfrm>
          <a:noFill/>
          <a:effectLst>
            <a:glow>
              <a:schemeClr val="tx1"/>
            </a:glow>
            <a:outerShdw blurRad="50800" dist="38100" dir="2700000" algn="tl" rotWithShape="0">
              <a:prstClr val="black">
                <a:alpha val="40000"/>
              </a:prstClr>
            </a:outerShdw>
            <a:reflection endPos="0" dir="5400000" sy="-100000" algn="bl" rotWithShape="0"/>
            <a:softEdge rad="0"/>
          </a:effectLst>
        </p:spPr>
        <p:txBody>
          <a:bodyPr/>
          <a:lstStyle/>
          <a:p>
            <a:pPr algn="ctr"/>
            <a:r>
              <a:rPr lang="en-US" sz="6000" dirty="0" err="1"/>
              <a:t>Priva</a:t>
            </a:r>
            <a:r>
              <a:rPr lang="lt-LT" sz="6000" dirty="0" err="1"/>
              <a:t>čių</a:t>
            </a:r>
            <a:r>
              <a:rPr lang="lt-LT" sz="6000" dirty="0"/>
              <a:t> miško savininkų</a:t>
            </a:r>
            <a:br>
              <a:rPr lang="lt-LT" sz="6000" dirty="0"/>
            </a:br>
            <a:r>
              <a:rPr lang="lt-LT" sz="6000" dirty="0"/>
              <a:t>VIZIJA</a:t>
            </a:r>
            <a:endParaRPr lang="en-US" sz="6000" dirty="0"/>
          </a:p>
        </p:txBody>
      </p:sp>
      <p:sp>
        <p:nvSpPr>
          <p:cNvPr id="3" name="Subtitle 2"/>
          <p:cNvSpPr>
            <a:spLocks noGrp="1"/>
          </p:cNvSpPr>
          <p:nvPr>
            <p:ph type="subTitle" idx="4294967295"/>
          </p:nvPr>
        </p:nvSpPr>
        <p:spPr>
          <a:xfrm>
            <a:off x="5252719" y="4399280"/>
            <a:ext cx="6465253" cy="1087119"/>
          </a:xfrm>
          <a:effectLst>
            <a:outerShdw blurRad="50800" dist="38100" dir="2700000" algn="tl" rotWithShape="0">
              <a:prstClr val="black">
                <a:alpha val="40000"/>
              </a:prstClr>
            </a:outerShdw>
          </a:effectLst>
        </p:spPr>
        <p:txBody>
          <a:bodyPr>
            <a:normAutofit lnSpcReduction="10000"/>
          </a:bodyPr>
          <a:lstStyle/>
          <a:p>
            <a:r>
              <a:rPr lang="lt-LT" b="1" dirty="0"/>
              <a:t>Pristato: dr. doc. Algis Gaižutis</a:t>
            </a:r>
          </a:p>
          <a:p>
            <a:r>
              <a:rPr lang="lt-LT" b="1" dirty="0"/>
              <a:t>Nacionalinio miškų susitarimo </a:t>
            </a:r>
            <a:r>
              <a:rPr lang="en-US" b="1" dirty="0"/>
              <a:t>II Forumas</a:t>
            </a:r>
            <a:r>
              <a:rPr lang="lt-LT" b="1" dirty="0"/>
              <a:t>,</a:t>
            </a:r>
            <a:br>
              <a:rPr lang="en-US" b="1" dirty="0"/>
            </a:br>
            <a:r>
              <a:rPr lang="lt-LT" b="1" dirty="0"/>
              <a:t> 2021-0</a:t>
            </a:r>
            <a:r>
              <a:rPr lang="en-US" b="1" dirty="0"/>
              <a:t>9</a:t>
            </a:r>
            <a:r>
              <a:rPr lang="lt-LT" b="1" dirty="0"/>
              <a:t>-2</a:t>
            </a:r>
            <a:r>
              <a:rPr lang="en-US" b="1" dirty="0"/>
              <a:t>9 </a:t>
            </a:r>
          </a:p>
        </p:txBody>
      </p:sp>
    </p:spTree>
    <p:extLst>
      <p:ext uri="{BB962C8B-B14F-4D97-AF65-F5344CB8AC3E}">
        <p14:creationId xmlns:p14="http://schemas.microsoft.com/office/powerpoint/2010/main" val="375436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825" y="0"/>
            <a:ext cx="5320059" cy="353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67" y="52389"/>
            <a:ext cx="4980458" cy="672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7325736" y="5459413"/>
            <a:ext cx="3921125" cy="914400"/>
          </a:xfrm>
        </p:spPr>
        <p:txBody>
          <a:bodyPr/>
          <a:lstStyle/>
          <a:p>
            <a:pPr algn="l" eaLnBrk="1" hangingPunct="1"/>
            <a:r>
              <a:rPr lang="en-US" altLang="lt-LT" sz="3200" b="1">
                <a:solidFill>
                  <a:srgbClr val="66FF33"/>
                </a:solidFill>
              </a:rPr>
              <a:t>A</a:t>
            </a:r>
            <a:r>
              <a:rPr lang="lt-LT" altLang="lt-LT" sz="3200" b="1">
                <a:solidFill>
                  <a:srgbClr val="66FF33"/>
                </a:solidFill>
              </a:rPr>
              <a:t>čiū už dėmesį</a:t>
            </a:r>
            <a:r>
              <a:rPr lang="en-US" altLang="lt-LT" sz="3200" b="1">
                <a:solidFill>
                  <a:srgbClr val="66FF33"/>
                </a:solidFill>
              </a:rPr>
              <a:t>!</a:t>
            </a:r>
            <a:endParaRPr lang="en-GB" altLang="lt-LT" sz="3200" b="1">
              <a:solidFill>
                <a:srgbClr val="66FF33"/>
              </a:solidFill>
            </a:endParaRPr>
          </a:p>
        </p:txBody>
      </p:sp>
      <p:sp>
        <p:nvSpPr>
          <p:cNvPr id="7" name="Line 4"/>
          <p:cNvSpPr>
            <a:spLocks noChangeShapeType="1"/>
          </p:cNvSpPr>
          <p:nvPr/>
        </p:nvSpPr>
        <p:spPr bwMode="auto">
          <a:xfrm>
            <a:off x="8271886" y="6149976"/>
            <a:ext cx="3024187" cy="0"/>
          </a:xfrm>
          <a:prstGeom prst="line">
            <a:avLst/>
          </a:prstGeom>
          <a:noFill/>
          <a:ln w="9525">
            <a:solidFill>
              <a:srgbClr val="FF25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Content Placeholder 1"/>
          <p:cNvSpPr>
            <a:spLocks noGrp="1"/>
          </p:cNvSpPr>
          <p:nvPr>
            <p:ph/>
          </p:nvPr>
        </p:nvSpPr>
        <p:spPr>
          <a:xfrm>
            <a:off x="1" y="3586164"/>
            <a:ext cx="12192000" cy="1466850"/>
          </a:xfrm>
          <a:solidFill>
            <a:srgbClr val="66FF33">
              <a:alpha val="30000"/>
            </a:srgbClr>
          </a:solidFill>
        </p:spPr>
        <p:txBody>
          <a:bodyPr/>
          <a:lstStyle/>
          <a:p>
            <a:pPr algn="ctr" eaLnBrk="1" hangingPunct="1">
              <a:defRPr/>
            </a:pPr>
            <a:r>
              <a:rPr lang="lt-LT" altLang="en-US" sz="4000" b="1" dirty="0"/>
              <a:t>Darnūs santykiai tarp žmonių veda </a:t>
            </a:r>
          </a:p>
          <a:p>
            <a:pPr algn="ctr" eaLnBrk="1" hangingPunct="1">
              <a:defRPr/>
            </a:pPr>
            <a:r>
              <a:rPr lang="lt-LT" altLang="en-US" sz="4000" b="1" dirty="0"/>
              <a:t>prie darnių sprendimų miškuose</a:t>
            </a:r>
            <a:endParaRPr lang="en-US" sz="4000" b="1" dirty="0"/>
          </a:p>
          <a:p>
            <a:pPr algn="just" eaLnBrk="1" hangingPunct="1">
              <a:defRPr/>
            </a:pPr>
            <a:endParaRPr lang="lt-LT" altLang="lt-LT" sz="1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45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94" y="111760"/>
            <a:ext cx="9404723" cy="1400530"/>
          </a:xfrm>
        </p:spPr>
        <p:txBody>
          <a:bodyPr/>
          <a:lstStyle/>
          <a:p>
            <a:r>
              <a:rPr lang="lt-LT" dirty="0">
                <a:solidFill>
                  <a:srgbClr val="66FF33"/>
                </a:solidFill>
              </a:rPr>
              <a:t>Tai, kas būtų svarbu Nacionaliniame miškų susitarime (1)</a:t>
            </a:r>
            <a:endParaRPr lang="en-US" dirty="0">
              <a:solidFill>
                <a:srgbClr val="66FF33"/>
              </a:solidFill>
            </a:endParaRPr>
          </a:p>
        </p:txBody>
      </p:sp>
      <p:sp>
        <p:nvSpPr>
          <p:cNvPr id="3" name="Content Placeholder 2"/>
          <p:cNvSpPr>
            <a:spLocks noGrp="1"/>
          </p:cNvSpPr>
          <p:nvPr>
            <p:ph idx="1"/>
          </p:nvPr>
        </p:nvSpPr>
        <p:spPr>
          <a:xfrm>
            <a:off x="219149" y="1512290"/>
            <a:ext cx="9627377" cy="5203470"/>
          </a:xfrm>
        </p:spPr>
        <p:txBody>
          <a:bodyPr>
            <a:normAutofit fontScale="92500" lnSpcReduction="20000"/>
          </a:bodyPr>
          <a:lstStyle/>
          <a:p>
            <a:pPr>
              <a:spcAft>
                <a:spcPts val="600"/>
              </a:spcAft>
            </a:pPr>
            <a:r>
              <a:rPr lang="lt-LT" sz="2200" b="1" u="sng" dirty="0">
                <a:solidFill>
                  <a:srgbClr val="FFC000"/>
                </a:solidFill>
              </a:rPr>
              <a:t>Dotuojamas</a:t>
            </a:r>
            <a:r>
              <a:rPr lang="lt-LT" sz="2200" b="1" dirty="0">
                <a:solidFill>
                  <a:srgbClr val="FFC000"/>
                </a:solidFill>
              </a:rPr>
              <a:t> ar </a:t>
            </a:r>
            <a:r>
              <a:rPr lang="lt-LT" sz="2200" b="1" u="sng" dirty="0">
                <a:solidFill>
                  <a:srgbClr val="FFC000"/>
                </a:solidFill>
              </a:rPr>
              <a:t>ekonomiškai </a:t>
            </a:r>
            <a:r>
              <a:rPr lang="lt-LT" sz="2200" b="1" u="sng" dirty="0" err="1">
                <a:solidFill>
                  <a:srgbClr val="FFC000"/>
                </a:solidFill>
              </a:rPr>
              <a:t>savistovus</a:t>
            </a:r>
            <a:r>
              <a:rPr lang="lt-LT" sz="2200" b="1" u="sng" dirty="0">
                <a:solidFill>
                  <a:srgbClr val="FFC000"/>
                </a:solidFill>
              </a:rPr>
              <a:t> </a:t>
            </a:r>
            <a:r>
              <a:rPr lang="lt-LT" sz="2200" b="1" dirty="0">
                <a:solidFill>
                  <a:srgbClr val="FFC000"/>
                </a:solidFill>
              </a:rPr>
              <a:t>miškų ūkis? </a:t>
            </a:r>
            <a:r>
              <a:rPr lang="lt-LT" sz="1900" dirty="0"/>
              <a:t>Aiškiai identifikuoti - kurį kelią renkamės: </a:t>
            </a:r>
            <a:r>
              <a:rPr lang="lt-LT" sz="1900" b="1" dirty="0"/>
              <a:t>1) ar mokesčių mokėtojai yra pasirengę dotuoti miškų ūkį </a:t>
            </a:r>
            <a:r>
              <a:rPr lang="lt-LT" sz="1900" dirty="0"/>
              <a:t>ir taip finansuoti pajamų nesuteikiančias veiklas bei nuostolius nešančius apribojimus,  </a:t>
            </a:r>
            <a:r>
              <a:rPr lang="lt-LT" sz="1900" b="1" dirty="0"/>
              <a:t>2) ar Lietuvos miškų ūkis turi būti gyvybingas ir veikti pelningai </a:t>
            </a:r>
            <a:r>
              <a:rPr lang="lt-LT" sz="1900" dirty="0"/>
              <a:t>(kuomet pajamos ne tik padengia einamąsias išlaidas, tačiau ir yra pakankamos  ilgalaikėms investicijos į miškus, infrastruktūrą, inovacijas ir specialistus).</a:t>
            </a:r>
          </a:p>
          <a:p>
            <a:r>
              <a:rPr lang="lt-LT" sz="2200" b="1" u="sng" dirty="0">
                <a:solidFill>
                  <a:srgbClr val="FFC000"/>
                </a:solidFill>
              </a:rPr>
              <a:t>Kompensacijos</a:t>
            </a:r>
            <a:r>
              <a:rPr lang="lt-LT" sz="2200" b="1" dirty="0">
                <a:solidFill>
                  <a:srgbClr val="FFC000"/>
                </a:solidFill>
              </a:rPr>
              <a:t> privatiems miško savininkams ir verslui už apribojimus nuosavybei / ūkinei veiklai</a:t>
            </a:r>
            <a:r>
              <a:rPr lang="lt-LT" sz="2200" dirty="0">
                <a:solidFill>
                  <a:srgbClr val="FFC000"/>
                </a:solidFill>
              </a:rPr>
              <a:t>. </a:t>
            </a:r>
            <a:r>
              <a:rPr lang="lt-LT" sz="1900" dirty="0"/>
              <a:t>Galiausiai reikia imti vykdyti LR Konstitucijoje įtvirtintas nuostatas ir </a:t>
            </a:r>
            <a:r>
              <a:rPr lang="lt-LT" sz="1900" b="1" u="sng" dirty="0"/>
              <a:t>numatyti tam lėšas </a:t>
            </a:r>
            <a:r>
              <a:rPr lang="lt-LT" sz="1900" b="1" dirty="0"/>
              <a:t>Valstybės biudžete</a:t>
            </a:r>
            <a:r>
              <a:rPr lang="lt-LT" sz="1900" dirty="0"/>
              <a:t>. Nes iki šiol įvedami apribojimai, už tai nekompensuojant, tolygu </a:t>
            </a:r>
            <a:r>
              <a:rPr lang="lt-LT" sz="1900" dirty="0">
                <a:latin typeface="+mn-lt"/>
              </a:rPr>
              <a:t>vagystei. </a:t>
            </a:r>
            <a:r>
              <a:rPr lang="en-US" altLang="en-US" sz="1900" u="sng" dirty="0">
                <a:latin typeface="+mn-lt"/>
                <a:cs typeface="Arial" panose="020B0604020202020204" pitchFamily="34" charset="0"/>
              </a:rPr>
              <a:t>B</a:t>
            </a:r>
            <a:r>
              <a:rPr lang="lt-LT" altLang="en-US" sz="1900" u="sng" dirty="0" err="1">
                <a:latin typeface="+mn-lt"/>
                <a:cs typeface="Arial" panose="020B0604020202020204" pitchFamily="34" charset="0"/>
              </a:rPr>
              <a:t>ūtina</a:t>
            </a:r>
            <a:r>
              <a:rPr lang="lt-LT" altLang="en-US" sz="1900" u="sng" dirty="0">
                <a:latin typeface="+mn-lt"/>
                <a:cs typeface="Arial" panose="020B0604020202020204" pitchFamily="34" charset="0"/>
              </a:rPr>
              <a:t> </a:t>
            </a:r>
            <a:r>
              <a:rPr lang="lt-LT" altLang="en-US" sz="1900" b="1" u="sng" dirty="0">
                <a:latin typeface="+mn-lt"/>
                <a:cs typeface="Arial" panose="020B0604020202020204" pitchFamily="34" charset="0"/>
              </a:rPr>
              <a:t>praktiškai įgyvendinti </a:t>
            </a:r>
            <a:r>
              <a:rPr lang="lt-LT" altLang="en-US" sz="1900" u="sng" dirty="0">
                <a:latin typeface="+mn-lt"/>
                <a:cs typeface="Arial" panose="020B0604020202020204" pitchFamily="34" charset="0"/>
              </a:rPr>
              <a:t>principą </a:t>
            </a:r>
            <a:r>
              <a:rPr lang="lt-LT" altLang="en-US" sz="1900" dirty="0">
                <a:latin typeface="+mn-lt"/>
                <a:cs typeface="Arial" panose="020B0604020202020204" pitchFamily="34" charset="0"/>
              </a:rPr>
              <a:t>– už</a:t>
            </a:r>
            <a:r>
              <a:rPr lang="lt-LT" altLang="en-US" sz="1900" i="1" dirty="0">
                <a:latin typeface="+mn-lt"/>
                <a:cs typeface="Arial" panose="020B0604020202020204" pitchFamily="34" charset="0"/>
              </a:rPr>
              <a:t> įstatymu </a:t>
            </a:r>
            <a:r>
              <a:rPr lang="lt-LT" altLang="en-US" sz="1900" dirty="0">
                <a:latin typeface="+mn-lt"/>
                <a:cs typeface="Arial" panose="020B0604020202020204" pitchFamily="34" charset="0"/>
              </a:rPr>
              <a:t>įvedamus </a:t>
            </a:r>
            <a:r>
              <a:rPr lang="lt-LT" altLang="en-US" sz="1900" i="1" dirty="0">
                <a:latin typeface="+mn-lt"/>
                <a:cs typeface="Arial" panose="020B0604020202020204" pitchFamily="34" charset="0"/>
              </a:rPr>
              <a:t>būtinus</a:t>
            </a:r>
            <a:r>
              <a:rPr lang="lt-LT" altLang="en-US" sz="1900" dirty="0">
                <a:latin typeface="+mn-lt"/>
                <a:cs typeface="Arial" panose="020B0604020202020204" pitchFamily="34" charset="0"/>
              </a:rPr>
              <a:t> visuomenės poreikiams apribojimus nuosavybei – </a:t>
            </a:r>
            <a:r>
              <a:rPr lang="lt-LT" altLang="en-US" sz="1900" b="1" dirty="0">
                <a:latin typeface="+mn-lt"/>
                <a:cs typeface="Arial" panose="020B0604020202020204" pitchFamily="34" charset="0"/>
              </a:rPr>
              <a:t>teisingai atlyginama</a:t>
            </a:r>
            <a:r>
              <a:rPr lang="lt-LT" altLang="en-US" sz="1900" b="1" dirty="0">
                <a:solidFill>
                  <a:srgbClr val="66FF33"/>
                </a:solidFill>
                <a:latin typeface="+mn-lt"/>
                <a:cs typeface="Arial" panose="020B0604020202020204" pitchFamily="34" charset="0"/>
              </a:rPr>
              <a:t> </a:t>
            </a:r>
            <a:r>
              <a:rPr lang="lt-LT" altLang="en-US" sz="1900" i="1" dirty="0">
                <a:latin typeface="+mn-lt"/>
                <a:cs typeface="Arial" panose="020B0604020202020204" pitchFamily="34" charset="0"/>
              </a:rPr>
              <a:t>[pilnai, savalaikiai ir rinkos verte</a:t>
            </a:r>
            <a:r>
              <a:rPr lang="lt-LT" altLang="en-US" sz="1900" dirty="0">
                <a:latin typeface="+mn-lt"/>
                <a:cs typeface="Arial" panose="020B0604020202020204" pitchFamily="34" charset="0"/>
              </a:rPr>
              <a:t>] (LR Konstitucijos 23 str.).</a:t>
            </a:r>
            <a:endParaRPr lang="lt-LT" sz="1900" dirty="0">
              <a:latin typeface="+mn-lt"/>
            </a:endParaRPr>
          </a:p>
          <a:p>
            <a:r>
              <a:rPr lang="lt-LT" b="1" dirty="0">
                <a:solidFill>
                  <a:srgbClr val="FFC000"/>
                </a:solidFill>
              </a:rPr>
              <a:t>Koks balansas tarp vienpusiško saugojimo draudžiant  ir tvaraus daugiafunkcinio </a:t>
            </a:r>
            <a:r>
              <a:rPr lang="lt-LT" b="1" dirty="0" err="1">
                <a:solidFill>
                  <a:srgbClr val="FFC000"/>
                </a:solidFill>
              </a:rPr>
              <a:t>miškininkavimo</a:t>
            </a:r>
            <a:r>
              <a:rPr lang="lt-LT" b="1" dirty="0">
                <a:solidFill>
                  <a:srgbClr val="FFC000"/>
                </a:solidFill>
              </a:rPr>
              <a:t>? </a:t>
            </a:r>
            <a:r>
              <a:rPr lang="lt-LT" sz="1900" dirty="0"/>
              <a:t>Ar plėsti plotus, kuriuose</a:t>
            </a:r>
            <a:r>
              <a:rPr lang="lt-LT" sz="1900" b="1" dirty="0"/>
              <a:t> </a:t>
            </a:r>
            <a:r>
              <a:rPr lang="lt-LT" sz="1900" b="1" u="sng" dirty="0"/>
              <a:t>ribojama/draudžiama</a:t>
            </a:r>
            <a:r>
              <a:rPr lang="lt-LT" sz="1900" b="1" dirty="0"/>
              <a:t> </a:t>
            </a:r>
            <a:r>
              <a:rPr lang="lt-LT" sz="1900" dirty="0"/>
              <a:t>ūkinė veikla </a:t>
            </a:r>
            <a:r>
              <a:rPr lang="lt-LT" sz="1900" i="1" dirty="0"/>
              <a:t>(saugomi km</a:t>
            </a:r>
            <a:r>
              <a:rPr lang="lt-LT" sz="1900" i="1" baseline="30000" dirty="0"/>
              <a:t>2</a:t>
            </a:r>
            <a:r>
              <a:rPr lang="lt-LT" sz="1900" i="1" dirty="0"/>
              <a:t>, o ne konkrečios gamtinės vertybės)</a:t>
            </a:r>
            <a:r>
              <a:rPr lang="lt-LT" sz="1900" dirty="0"/>
              <a:t> ir</a:t>
            </a:r>
            <a:r>
              <a:rPr lang="lt-LT" sz="1900" b="1" dirty="0"/>
              <a:t> </a:t>
            </a:r>
            <a:r>
              <a:rPr lang="lt-LT" sz="1900" b="1" u="sng" dirty="0"/>
              <a:t>intensyvinti naudojimą</a:t>
            </a:r>
            <a:r>
              <a:rPr lang="lt-LT" sz="1900" u="sng" dirty="0"/>
              <a:t> </a:t>
            </a:r>
            <a:r>
              <a:rPr lang="lt-LT" sz="1900" dirty="0"/>
              <a:t>kituose miškuose? O gal verčiau rinktis </a:t>
            </a:r>
            <a:r>
              <a:rPr lang="lt-LT" sz="1900" b="1" dirty="0">
                <a:solidFill>
                  <a:srgbClr val="66FF33"/>
                </a:solidFill>
              </a:rPr>
              <a:t> </a:t>
            </a:r>
            <a:r>
              <a:rPr lang="lt-LT" sz="1900" b="1" u="sng" dirty="0"/>
              <a:t>tvaraus daugiafunkcinio </a:t>
            </a:r>
            <a:r>
              <a:rPr lang="lt-LT" sz="1900" b="1" u="sng" dirty="0" err="1"/>
              <a:t>miškininkavimo</a:t>
            </a:r>
            <a:r>
              <a:rPr lang="lt-LT" sz="1900" b="1" u="sng" dirty="0"/>
              <a:t>  praktiką, </a:t>
            </a:r>
            <a:r>
              <a:rPr lang="lt-LT" sz="1900" i="1" dirty="0"/>
              <a:t>tiksliąją miškininkystę</a:t>
            </a:r>
            <a:r>
              <a:rPr lang="lt-LT" sz="1900" dirty="0"/>
              <a:t>? </a:t>
            </a:r>
            <a:br>
              <a:rPr lang="lt-LT" sz="1900" dirty="0"/>
            </a:br>
            <a:r>
              <a:rPr lang="lt-LT" sz="1900" dirty="0"/>
              <a:t>[Pavyzdžiui,  </a:t>
            </a:r>
            <a:r>
              <a:rPr lang="lt-LT" sz="1900" i="1" dirty="0"/>
              <a:t>naudojimas: 95</a:t>
            </a:r>
            <a:r>
              <a:rPr lang="ru-RU" sz="1900" i="1" dirty="0"/>
              <a:t>% </a:t>
            </a:r>
            <a:r>
              <a:rPr lang="lt-LT" sz="1900" i="1" dirty="0"/>
              <a:t>metinio</a:t>
            </a:r>
            <a:r>
              <a:rPr lang="en-US" sz="1900" i="1" dirty="0"/>
              <a:t> </a:t>
            </a:r>
            <a:r>
              <a:rPr lang="en-US" sz="1900" i="1" dirty="0" err="1"/>
              <a:t>grynojo</a:t>
            </a:r>
            <a:r>
              <a:rPr lang="lt-LT" sz="1900" i="1" dirty="0"/>
              <a:t> prieaugio</a:t>
            </a:r>
            <a:r>
              <a:rPr lang="en-US" sz="1900" i="1" dirty="0"/>
              <a:t> (</a:t>
            </a:r>
            <a:r>
              <a:rPr lang="lt-LT" sz="1900" dirty="0"/>
              <a:t>prisilaikant toms teritorijoms nustatytų reikalavimų</a:t>
            </a:r>
            <a:r>
              <a:rPr lang="en-US" sz="1900" dirty="0"/>
              <a:t>)</a:t>
            </a:r>
            <a:r>
              <a:rPr lang="lt-LT" sz="1900" i="1" dirty="0"/>
              <a:t>;  30</a:t>
            </a:r>
            <a:r>
              <a:rPr lang="ru-RU" sz="1900" i="1" dirty="0"/>
              <a:t>%</a:t>
            </a:r>
            <a:r>
              <a:rPr lang="lt-LT" sz="1900" i="1" dirty="0"/>
              <a:t> miškų - prioritetas ūkininkaujant gamtinių vertybių išsaugojimui, 70</a:t>
            </a:r>
            <a:r>
              <a:rPr lang="ru-RU" sz="1900" i="1" dirty="0"/>
              <a:t>% </a:t>
            </a:r>
            <a:r>
              <a:rPr lang="lt-LT" sz="1900" i="1" dirty="0"/>
              <a:t> -  ekonominis prioritetas, 100</a:t>
            </a:r>
            <a:r>
              <a:rPr lang="ru-RU" sz="1900" i="1" dirty="0"/>
              <a:t>% - </a:t>
            </a:r>
            <a:r>
              <a:rPr lang="lt-LT" sz="1900" i="1" dirty="0"/>
              <a:t>tvarus miškų valdymas</a:t>
            </a:r>
            <a:r>
              <a:rPr lang="lt-LT" sz="1900" dirty="0"/>
              <a:t>]</a:t>
            </a:r>
          </a:p>
          <a:p>
            <a:endParaRPr lang="en-US" dirty="0"/>
          </a:p>
        </p:txBody>
      </p:sp>
      <p:sp>
        <p:nvSpPr>
          <p:cNvPr id="5" name="Rectangle 4"/>
          <p:cNvSpPr/>
          <p:nvPr/>
        </p:nvSpPr>
        <p:spPr>
          <a:xfrm>
            <a:off x="10485120" y="111760"/>
            <a:ext cx="548640" cy="1015663"/>
          </a:xfrm>
          <a:prstGeom prst="rect">
            <a:avLst/>
          </a:prstGeom>
        </p:spPr>
        <p:txBody>
          <a:bodyPr wrap="square">
            <a:spAutoFit/>
          </a:bodyPr>
          <a:lstStyle/>
          <a:p>
            <a:r>
              <a:rPr lang="lt-LT" sz="6000" b="1" dirty="0">
                <a:solidFill>
                  <a:srgbClr val="66FF33"/>
                </a:solidFill>
              </a:rPr>
              <a:t>7</a:t>
            </a:r>
            <a:endParaRPr lang="en-US" sz="6000"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4863" y="4973444"/>
            <a:ext cx="2475761" cy="1742315"/>
          </a:xfrm>
          <a:prstGeom prst="rect">
            <a:avLst/>
          </a:prstGeom>
          <a:effectLst>
            <a:softEdge rad="139700"/>
          </a:effectLst>
        </p:spPr>
      </p:pic>
    </p:spTree>
    <p:extLst>
      <p:ext uri="{BB962C8B-B14F-4D97-AF65-F5344CB8AC3E}">
        <p14:creationId xmlns:p14="http://schemas.microsoft.com/office/powerpoint/2010/main" val="62330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151"/>
            <a:ext cx="9404723" cy="1400530"/>
          </a:xfrm>
        </p:spPr>
        <p:txBody>
          <a:bodyPr/>
          <a:lstStyle/>
          <a:p>
            <a:r>
              <a:rPr lang="lt-LT" dirty="0">
                <a:solidFill>
                  <a:srgbClr val="66FF33"/>
                </a:solidFill>
              </a:rPr>
              <a:t>Tai, kas būtų svarbu Nacionaliniame miškų susitarime (2)</a:t>
            </a:r>
            <a:endParaRPr lang="en-US" dirty="0">
              <a:solidFill>
                <a:srgbClr val="66FF33"/>
              </a:solidFill>
            </a:endParaRPr>
          </a:p>
        </p:txBody>
      </p:sp>
      <p:sp>
        <p:nvSpPr>
          <p:cNvPr id="3" name="Content Placeholder 2"/>
          <p:cNvSpPr>
            <a:spLocks noGrp="1"/>
          </p:cNvSpPr>
          <p:nvPr>
            <p:ph idx="1"/>
          </p:nvPr>
        </p:nvSpPr>
        <p:spPr>
          <a:xfrm>
            <a:off x="323273" y="1449572"/>
            <a:ext cx="9459935" cy="5114638"/>
          </a:xfrm>
        </p:spPr>
        <p:txBody>
          <a:bodyPr>
            <a:noAutofit/>
          </a:bodyPr>
          <a:lstStyle/>
          <a:p>
            <a:pPr>
              <a:spcBef>
                <a:spcPts val="600"/>
              </a:spcBef>
              <a:spcAft>
                <a:spcPts val="600"/>
              </a:spcAft>
            </a:pPr>
            <a:r>
              <a:rPr lang="lt-LT" b="1" dirty="0">
                <a:solidFill>
                  <a:srgbClr val="FFC000"/>
                </a:solidFill>
              </a:rPr>
              <a:t>Per medžius matyti žmones </a:t>
            </a:r>
            <a:r>
              <a:rPr lang="lt-LT" sz="1800" dirty="0"/>
              <a:t>-&gt; miško savininkai bei miškininkai yra pirminiai partneriai ir garantas sutartų sprendimų įgyvendinimui. Dialogas ir sutarimas vietoje diktato.</a:t>
            </a:r>
          </a:p>
          <a:p>
            <a:pPr>
              <a:spcBef>
                <a:spcPts val="600"/>
              </a:spcBef>
              <a:spcAft>
                <a:spcPts val="600"/>
              </a:spcAft>
            </a:pPr>
            <a:r>
              <a:rPr lang="lt-LT" b="1" dirty="0">
                <a:solidFill>
                  <a:srgbClr val="FFC000"/>
                </a:solidFill>
              </a:rPr>
              <a:t>P</a:t>
            </a:r>
            <a:r>
              <a:rPr lang="en-US" b="1" dirty="0" err="1">
                <a:solidFill>
                  <a:srgbClr val="FFC000"/>
                </a:solidFill>
              </a:rPr>
              <a:t>ripaž</a:t>
            </a:r>
            <a:r>
              <a:rPr lang="lt-LT" b="1" dirty="0" err="1">
                <a:solidFill>
                  <a:srgbClr val="FFC000"/>
                </a:solidFill>
              </a:rPr>
              <a:t>inti</a:t>
            </a:r>
            <a:r>
              <a:rPr lang="lt-LT" b="1" dirty="0">
                <a:solidFill>
                  <a:srgbClr val="FFC000"/>
                </a:solidFill>
              </a:rPr>
              <a:t> </a:t>
            </a:r>
            <a:r>
              <a:rPr lang="en-US" b="1" u="sng" dirty="0" err="1">
                <a:solidFill>
                  <a:srgbClr val="FFC000"/>
                </a:solidFill>
              </a:rPr>
              <a:t>darnaus</a:t>
            </a:r>
            <a:r>
              <a:rPr lang="en-US" b="1" u="sng" dirty="0">
                <a:solidFill>
                  <a:srgbClr val="FFC000"/>
                </a:solidFill>
              </a:rPr>
              <a:t> </a:t>
            </a:r>
            <a:r>
              <a:rPr lang="en-US" b="1" u="sng" dirty="0" err="1">
                <a:solidFill>
                  <a:srgbClr val="FFC000"/>
                </a:solidFill>
              </a:rPr>
              <a:t>miškų</a:t>
            </a:r>
            <a:r>
              <a:rPr lang="en-US" b="1" u="sng" dirty="0">
                <a:solidFill>
                  <a:srgbClr val="FFC000"/>
                </a:solidFill>
              </a:rPr>
              <a:t> </a:t>
            </a:r>
            <a:r>
              <a:rPr lang="en-US" b="1" u="sng" dirty="0" err="1">
                <a:solidFill>
                  <a:srgbClr val="FFC000"/>
                </a:solidFill>
              </a:rPr>
              <a:t>tvarkymo</a:t>
            </a:r>
            <a:r>
              <a:rPr lang="en-US" b="1" u="sng" dirty="0">
                <a:solidFill>
                  <a:srgbClr val="FFC000"/>
                </a:solidFill>
              </a:rPr>
              <a:t> </a:t>
            </a:r>
            <a:r>
              <a:rPr lang="en-US" b="1" u="sng" dirty="0" err="1">
                <a:solidFill>
                  <a:srgbClr val="FFC000"/>
                </a:solidFill>
              </a:rPr>
              <a:t>principus</a:t>
            </a:r>
            <a:r>
              <a:rPr lang="en-US" b="1" u="sng" dirty="0">
                <a:solidFill>
                  <a:srgbClr val="FFC000"/>
                </a:solidFill>
              </a:rPr>
              <a:t>, </a:t>
            </a:r>
            <a:r>
              <a:rPr lang="lt-LT" b="1" u="sng" dirty="0">
                <a:solidFill>
                  <a:srgbClr val="FFC000"/>
                </a:solidFill>
              </a:rPr>
              <a:t>kriterijus ir indikatorius </a:t>
            </a:r>
            <a:r>
              <a:rPr lang="lt-LT" sz="1800" dirty="0"/>
              <a:t>(aprobuotus „</a:t>
            </a:r>
            <a:r>
              <a:rPr lang="lt-LT" sz="1800" dirty="0" err="1"/>
              <a:t>Forest</a:t>
            </a:r>
            <a:r>
              <a:rPr lang="lt-LT" sz="1800" dirty="0"/>
              <a:t> </a:t>
            </a:r>
            <a:r>
              <a:rPr lang="lt-LT" sz="1800" dirty="0" err="1"/>
              <a:t>Europe</a:t>
            </a:r>
            <a:r>
              <a:rPr lang="lt-LT" sz="1800" dirty="0"/>
              <a:t>“)</a:t>
            </a:r>
            <a:r>
              <a:rPr lang="lt-LT" sz="1800" b="1" dirty="0"/>
              <a:t>,</a:t>
            </a:r>
            <a:r>
              <a:rPr lang="en-US" sz="1800" b="1" dirty="0"/>
              <a:t> </a:t>
            </a:r>
            <a:r>
              <a:rPr lang="en-US" sz="1800" dirty="0" err="1"/>
              <a:t>kaip</a:t>
            </a:r>
            <a:r>
              <a:rPr lang="en-US" sz="1800" dirty="0"/>
              <a:t> </a:t>
            </a:r>
            <a:r>
              <a:rPr lang="en-US" sz="1800" dirty="0" err="1"/>
              <a:t>pagrindą</a:t>
            </a:r>
            <a:r>
              <a:rPr lang="en-US" sz="1800" dirty="0"/>
              <a:t> </a:t>
            </a:r>
            <a:r>
              <a:rPr lang="lt-LT" sz="1800" dirty="0"/>
              <a:t>stabilioms, atsparioms klimato kaitos ir stichijų keliamoms grėsmėms </a:t>
            </a:r>
            <a:r>
              <a:rPr lang="en-US" sz="1800" dirty="0" err="1"/>
              <a:t>ateities</a:t>
            </a:r>
            <a:r>
              <a:rPr lang="en-US" sz="1800" dirty="0"/>
              <a:t> </a:t>
            </a:r>
            <a:r>
              <a:rPr lang="en-US" sz="1800" dirty="0" err="1"/>
              <a:t>miškų</a:t>
            </a:r>
            <a:r>
              <a:rPr lang="en-US" sz="1800" dirty="0"/>
              <a:t> </a:t>
            </a:r>
            <a:r>
              <a:rPr lang="en-US" sz="1800" dirty="0" err="1"/>
              <a:t>ekosistemoms</a:t>
            </a:r>
            <a:r>
              <a:rPr lang="en-US" sz="1800" dirty="0"/>
              <a:t> </a:t>
            </a:r>
            <a:r>
              <a:rPr lang="en-US" sz="1800" dirty="0" err="1"/>
              <a:t>formuoti</a:t>
            </a:r>
            <a:r>
              <a:rPr lang="lt-LT" sz="1800" dirty="0"/>
              <a:t>;</a:t>
            </a:r>
          </a:p>
          <a:p>
            <a:pPr>
              <a:spcBef>
                <a:spcPts val="600"/>
              </a:spcBef>
              <a:spcAft>
                <a:spcPts val="600"/>
              </a:spcAft>
            </a:pPr>
            <a:r>
              <a:rPr lang="lt-LT" dirty="0"/>
              <a:t> </a:t>
            </a:r>
            <a:r>
              <a:rPr lang="lt-LT" b="1" dirty="0">
                <a:solidFill>
                  <a:srgbClr val="FFC000"/>
                </a:solidFill>
              </a:rPr>
              <a:t>Užtikrinti nepertraukiamą, racionalų miško išteklių naudojimą ir gausinimą. </a:t>
            </a:r>
            <a:r>
              <a:rPr lang="lt-LT" sz="1800" dirty="0"/>
              <a:t>Nesielgti kaip „šuo ant šieno“ ...</a:t>
            </a:r>
          </a:p>
          <a:p>
            <a:pPr>
              <a:spcBef>
                <a:spcPts val="600"/>
              </a:spcBef>
              <a:spcAft>
                <a:spcPts val="600"/>
              </a:spcAft>
            </a:pPr>
            <a:r>
              <a:rPr lang="lt-LT" b="1" dirty="0">
                <a:solidFill>
                  <a:srgbClr val="FFC000"/>
                </a:solidFill>
              </a:rPr>
              <a:t>Užtikrinti stabilų šalies medienos ir biomasės </a:t>
            </a:r>
            <a:r>
              <a:rPr lang="lt-LT" i="1" dirty="0">
                <a:solidFill>
                  <a:srgbClr val="FFC000"/>
                </a:solidFill>
              </a:rPr>
              <a:t>(įskaitant biomasės energetiką) </a:t>
            </a:r>
            <a:r>
              <a:rPr lang="lt-LT" b="1" dirty="0">
                <a:solidFill>
                  <a:srgbClr val="FFC000"/>
                </a:solidFill>
              </a:rPr>
              <a:t>sektorių aprūpinimą žaliava, įvertinti šių sektorių plėtros galimybes. </a:t>
            </a:r>
            <a:r>
              <a:rPr lang="lt-LT" sz="1800" dirty="0"/>
              <a:t>Tuo siekti, kad už medieną būtų mokama konkurencinga kaina, o žaliava būtų apdirbama/perdirbama Lietuvoje, o eksportuojami aukštos pridėtinės vertės produktai.</a:t>
            </a:r>
            <a:endParaRPr lang="en-US" sz="1800" dirty="0"/>
          </a:p>
          <a:p>
            <a:pPr>
              <a:spcBef>
                <a:spcPts val="600"/>
              </a:spcBef>
              <a:spcAft>
                <a:spcPts val="600"/>
              </a:spcAft>
            </a:pPr>
            <a:r>
              <a:rPr lang="lt-LT" b="1" dirty="0">
                <a:solidFill>
                  <a:srgbClr val="FFC000"/>
                </a:solidFill>
              </a:rPr>
              <a:t>Taikyti intensyvios miškininkystės priemones</a:t>
            </a:r>
            <a:r>
              <a:rPr lang="en-US" b="1" dirty="0">
                <a:solidFill>
                  <a:srgbClr val="FFC000"/>
                </a:solidFill>
              </a:rPr>
              <a:t> </a:t>
            </a:r>
            <a:r>
              <a:rPr lang="lt-LT" b="1" dirty="0">
                <a:solidFill>
                  <a:srgbClr val="FFC000"/>
                </a:solidFill>
              </a:rPr>
              <a:t>miškų produktyvumui padidinti </a:t>
            </a:r>
            <a:r>
              <a:rPr lang="lt-LT" sz="1800" dirty="0"/>
              <a:t>(dirvos ruošimas, želdymas, selekcija, genetika, ugdymo kirtimai).</a:t>
            </a:r>
          </a:p>
        </p:txBody>
      </p:sp>
      <p:sp>
        <p:nvSpPr>
          <p:cNvPr id="5" name="Rectangle 4"/>
          <p:cNvSpPr/>
          <p:nvPr/>
        </p:nvSpPr>
        <p:spPr>
          <a:xfrm>
            <a:off x="10485120" y="111760"/>
            <a:ext cx="548640" cy="1015663"/>
          </a:xfrm>
          <a:prstGeom prst="rect">
            <a:avLst/>
          </a:prstGeom>
        </p:spPr>
        <p:txBody>
          <a:bodyPr wrap="square">
            <a:spAutoFit/>
          </a:bodyPr>
          <a:lstStyle/>
          <a:p>
            <a:r>
              <a:rPr lang="lt-LT" sz="6000" b="1" dirty="0">
                <a:solidFill>
                  <a:srgbClr val="66FF33"/>
                </a:solidFill>
              </a:rPr>
              <a:t>8</a:t>
            </a:r>
            <a:endParaRPr lang="en-US" sz="6000" b="1" dirty="0"/>
          </a:p>
        </p:txBody>
      </p:sp>
      <p:pic>
        <p:nvPicPr>
          <p:cNvPr id="7" name="Picture 1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064834" y="2558041"/>
            <a:ext cx="2127166" cy="151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3208" y="1449572"/>
            <a:ext cx="2150163" cy="110846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6629" y="4978400"/>
            <a:ext cx="2386061" cy="1789546"/>
          </a:xfrm>
          <a:prstGeom prst="rect">
            <a:avLst/>
          </a:prstGeom>
          <a:effectLst>
            <a:softEdge rad="88900"/>
          </a:effectLst>
        </p:spPr>
      </p:pic>
    </p:spTree>
    <p:extLst>
      <p:ext uri="{BB962C8B-B14F-4D97-AF65-F5344CB8AC3E}">
        <p14:creationId xmlns:p14="http://schemas.microsoft.com/office/powerpoint/2010/main" val="361904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6111" y="9151"/>
            <a:ext cx="9404723" cy="1400530"/>
          </a:xfrm>
        </p:spPr>
        <p:txBody>
          <a:bodyPr/>
          <a:lstStyle/>
          <a:p>
            <a:r>
              <a:rPr lang="lt-LT" sz="4000" dirty="0">
                <a:solidFill>
                  <a:srgbClr val="66FF33"/>
                </a:solidFill>
              </a:rPr>
              <a:t>Tai, kas būtų svarbu Nacionaliniame miškų susitarime (3)</a:t>
            </a:r>
            <a:endParaRPr lang="en-US" sz="4000" dirty="0">
              <a:solidFill>
                <a:srgbClr val="66FF33"/>
              </a:solidFill>
            </a:endParaRPr>
          </a:p>
        </p:txBody>
      </p:sp>
      <p:sp>
        <p:nvSpPr>
          <p:cNvPr id="6" name="Content Placeholder 2"/>
          <p:cNvSpPr>
            <a:spLocks noGrp="1"/>
          </p:cNvSpPr>
          <p:nvPr>
            <p:ph idx="1"/>
          </p:nvPr>
        </p:nvSpPr>
        <p:spPr>
          <a:xfrm>
            <a:off x="147783" y="1426579"/>
            <a:ext cx="9587346" cy="5306729"/>
          </a:xfrm>
        </p:spPr>
        <p:txBody>
          <a:bodyPr>
            <a:normAutofit fontScale="77500" lnSpcReduction="20000"/>
          </a:bodyPr>
          <a:lstStyle/>
          <a:p>
            <a:pPr>
              <a:spcBef>
                <a:spcPts val="600"/>
              </a:spcBef>
              <a:spcAft>
                <a:spcPts val="600"/>
              </a:spcAft>
            </a:pPr>
            <a:r>
              <a:rPr lang="lt-LT" altLang="en-US" sz="2600" b="1" dirty="0">
                <a:solidFill>
                  <a:srgbClr val="FFC000"/>
                </a:solidFill>
              </a:rPr>
              <a:t>Nustatyti deramas ekonomines paskatas: </a:t>
            </a:r>
            <a:r>
              <a:rPr lang="lt-LT" altLang="en-US" sz="2300" dirty="0"/>
              <a:t>Sąžiningi ir adekvatūs </a:t>
            </a:r>
            <a:r>
              <a:rPr lang="lt-LT" altLang="en-US" sz="2300" b="1" dirty="0"/>
              <a:t>mokesčiai</a:t>
            </a:r>
            <a:r>
              <a:rPr lang="lt-LT" altLang="en-US" sz="2300" dirty="0"/>
              <a:t>, </a:t>
            </a:r>
            <a:r>
              <a:rPr lang="lt-LT" altLang="en-US" sz="2300" b="1" dirty="0"/>
              <a:t>atlygis </a:t>
            </a:r>
            <a:r>
              <a:rPr lang="lt-LT" altLang="en-US" sz="2300" dirty="0"/>
              <a:t>už </a:t>
            </a:r>
            <a:r>
              <a:rPr lang="lt-LT" altLang="en-US" sz="2300" dirty="0" err="1"/>
              <a:t>nemedieninius</a:t>
            </a:r>
            <a:r>
              <a:rPr lang="lt-LT" altLang="en-US" sz="2300" dirty="0"/>
              <a:t> išteklius/paslaugas, </a:t>
            </a:r>
            <a:r>
              <a:rPr lang="lt-LT" altLang="en-US" sz="2300" dirty="0" err="1"/>
              <a:t>skatininčios</a:t>
            </a:r>
            <a:r>
              <a:rPr lang="lt-LT" altLang="en-US" sz="2300" dirty="0"/>
              <a:t> </a:t>
            </a:r>
            <a:r>
              <a:rPr lang="lt-LT" altLang="en-US" sz="2300" b="1" dirty="0"/>
              <a:t>subsidijos</a:t>
            </a:r>
            <a:r>
              <a:rPr lang="lt-LT" altLang="en-US" sz="2300" dirty="0"/>
              <a:t>,  </a:t>
            </a:r>
            <a:r>
              <a:rPr lang="lt-LT" altLang="en-US" sz="2300" b="1" dirty="0"/>
              <a:t>garantijos </a:t>
            </a:r>
            <a:r>
              <a:rPr lang="lt-LT" altLang="en-US" sz="2300" dirty="0"/>
              <a:t>t</a:t>
            </a:r>
            <a:r>
              <a:rPr lang="lt-LT" sz="2300" dirty="0"/>
              <a:t>eisėtiems lūkesčiams dėl </a:t>
            </a:r>
            <a:r>
              <a:rPr lang="lt-LT" sz="2300" dirty="0" err="1"/>
              <a:t>įnvesticijų</a:t>
            </a:r>
            <a:r>
              <a:rPr lang="lt-LT" sz="2300" dirty="0"/>
              <a:t> į nuosavybę vertės išsaugojimo („žaliasis bankas“) </a:t>
            </a:r>
          </a:p>
          <a:p>
            <a:pPr>
              <a:spcBef>
                <a:spcPts val="600"/>
              </a:spcBef>
              <a:spcAft>
                <a:spcPts val="600"/>
              </a:spcAft>
            </a:pPr>
            <a:r>
              <a:rPr lang="lt-LT" sz="2600" b="1" dirty="0">
                <a:solidFill>
                  <a:srgbClr val="FFC000"/>
                </a:solidFill>
              </a:rPr>
              <a:t>Spręsti klimato kaitos švelninimo tikslus panaudojant </a:t>
            </a:r>
            <a:r>
              <a:rPr lang="en-US" sz="2600" b="1" dirty="0" err="1">
                <a:solidFill>
                  <a:srgbClr val="FFC000"/>
                </a:solidFill>
              </a:rPr>
              <a:t>miškų</a:t>
            </a:r>
            <a:r>
              <a:rPr lang="en-US" sz="2600" b="1" dirty="0">
                <a:solidFill>
                  <a:srgbClr val="FFC000"/>
                </a:solidFill>
              </a:rPr>
              <a:t> </a:t>
            </a:r>
            <a:r>
              <a:rPr lang="en-US" sz="2600" b="1" dirty="0" err="1">
                <a:solidFill>
                  <a:srgbClr val="FFC000"/>
                </a:solidFill>
              </a:rPr>
              <a:t>potencialą</a:t>
            </a:r>
            <a:r>
              <a:rPr lang="en-US" sz="2600" b="1" dirty="0">
                <a:solidFill>
                  <a:srgbClr val="FFC000"/>
                </a:solidFill>
              </a:rPr>
              <a:t> </a:t>
            </a:r>
            <a:r>
              <a:rPr lang="en-US" sz="2600" b="1" dirty="0" err="1">
                <a:solidFill>
                  <a:srgbClr val="FFC000"/>
                </a:solidFill>
              </a:rPr>
              <a:t>kaupti</a:t>
            </a:r>
            <a:r>
              <a:rPr lang="en-US" sz="2600" b="1" dirty="0">
                <a:solidFill>
                  <a:srgbClr val="FFC000"/>
                </a:solidFill>
              </a:rPr>
              <a:t> </a:t>
            </a:r>
            <a:r>
              <a:rPr lang="en-US" sz="2600" b="1" dirty="0" err="1">
                <a:solidFill>
                  <a:srgbClr val="FFC000"/>
                </a:solidFill>
              </a:rPr>
              <a:t>anglį</a:t>
            </a:r>
            <a:r>
              <a:rPr lang="en-US" sz="2600" b="1" dirty="0">
                <a:solidFill>
                  <a:srgbClr val="FFC000"/>
                </a:solidFill>
              </a:rPr>
              <a:t> ne </a:t>
            </a:r>
            <a:r>
              <a:rPr lang="lt-LT" sz="2600" b="1" dirty="0">
                <a:solidFill>
                  <a:srgbClr val="FFC000"/>
                </a:solidFill>
              </a:rPr>
              <a:t>vien tik </a:t>
            </a:r>
            <a:r>
              <a:rPr lang="en-US" sz="2600" b="1" dirty="0" err="1">
                <a:solidFill>
                  <a:srgbClr val="FFC000"/>
                </a:solidFill>
              </a:rPr>
              <a:t>miške</a:t>
            </a:r>
            <a:r>
              <a:rPr lang="lt-LT" sz="2600" b="1" dirty="0">
                <a:solidFill>
                  <a:srgbClr val="FFC000"/>
                </a:solidFill>
              </a:rPr>
              <a:t> </a:t>
            </a:r>
            <a:r>
              <a:rPr lang="lt-LT" sz="2600" i="1" dirty="0">
                <a:solidFill>
                  <a:srgbClr val="FFC000"/>
                </a:solidFill>
              </a:rPr>
              <a:t>(medynų produktyvumo ir sveikatingumo didinimas)</a:t>
            </a:r>
            <a:r>
              <a:rPr lang="en-US" sz="2600" b="1" dirty="0">
                <a:solidFill>
                  <a:srgbClr val="FFC000"/>
                </a:solidFill>
              </a:rPr>
              <a:t>, bet ir </a:t>
            </a:r>
            <a:r>
              <a:rPr lang="en-US" sz="2600" b="1" dirty="0" err="1">
                <a:solidFill>
                  <a:srgbClr val="FFC000"/>
                </a:solidFill>
              </a:rPr>
              <a:t>ilgaamžiuose</a:t>
            </a:r>
            <a:r>
              <a:rPr lang="en-US" sz="2600" b="1" dirty="0">
                <a:solidFill>
                  <a:srgbClr val="FFC000"/>
                </a:solidFill>
              </a:rPr>
              <a:t> </a:t>
            </a:r>
            <a:r>
              <a:rPr lang="en-US" sz="2600" b="1" dirty="0" err="1">
                <a:solidFill>
                  <a:srgbClr val="FFC000"/>
                </a:solidFill>
              </a:rPr>
              <a:t>medienos</a:t>
            </a:r>
            <a:r>
              <a:rPr lang="en-US" sz="2600" b="1" dirty="0">
                <a:solidFill>
                  <a:srgbClr val="FFC000"/>
                </a:solidFill>
              </a:rPr>
              <a:t> </a:t>
            </a:r>
            <a:r>
              <a:rPr lang="en-US" sz="2600" b="1" dirty="0" err="1">
                <a:solidFill>
                  <a:srgbClr val="FFC000"/>
                </a:solidFill>
              </a:rPr>
              <a:t>produktuose</a:t>
            </a:r>
            <a:r>
              <a:rPr lang="lt-LT" sz="2600" b="1" dirty="0">
                <a:solidFill>
                  <a:srgbClr val="FFC000"/>
                </a:solidFill>
              </a:rPr>
              <a:t>. </a:t>
            </a:r>
            <a:r>
              <a:rPr lang="lt-LT" sz="2300" dirty="0"/>
              <a:t>Anglies sankaupos turi būti vertinamos aptariant </a:t>
            </a:r>
            <a:r>
              <a:rPr lang="lt-LT" sz="2300" b="1" dirty="0"/>
              <a:t>visą anglies balansą</a:t>
            </a:r>
            <a:r>
              <a:rPr lang="lt-LT" sz="2300" dirty="0"/>
              <a:t> (sankaupų pokytį biomasėje miške, nukirsto medžio produktuose ir emisijų mažinimą dėl pakeitimo efekto). </a:t>
            </a:r>
          </a:p>
          <a:p>
            <a:pPr>
              <a:spcBef>
                <a:spcPts val="600"/>
              </a:spcBef>
              <a:spcAft>
                <a:spcPts val="600"/>
              </a:spcAft>
            </a:pPr>
            <a:r>
              <a:rPr lang="lt-LT" sz="2600" b="1" dirty="0">
                <a:solidFill>
                  <a:srgbClr val="FFC000"/>
                </a:solidFill>
              </a:rPr>
              <a:t>Saugomų teritorijų sistemos esminė perkrova </a:t>
            </a:r>
            <a:r>
              <a:rPr lang="lt-LT" sz="2300" dirty="0">
                <a:latin typeface="+mn-lt"/>
              </a:rPr>
              <a:t>(didelė biurokratinė sistema, mažai orientuota į gamtinių vertybių apsaugą). ST plėtra turėtų būti vykdoma tik įvertinus realų poreikį, atlikus išsamų poveikio aplinkai  ir finansinį vertinimą. Atlikti EB svarbos buveinių išskyrimo auditą. Tvarumo kriterijai turi būti taikomi ir aplinkosauginiams sprendimams, o viešieji finansai  negali būti švaistomi. </a:t>
            </a:r>
            <a:r>
              <a:rPr lang="lt-LT" sz="2300" kern="0" dirty="0">
                <a:solidFill>
                  <a:srgbClr val="66FF33"/>
                </a:solidFill>
                <a:latin typeface="+mn-lt"/>
                <a:cs typeface="Arial" panose="020B0604020202020204" pitchFamily="34" charset="0"/>
              </a:rPr>
              <a:t>Reikia saugoti tai, ką išties yra REIKALINGA.</a:t>
            </a:r>
            <a:endParaRPr lang="lt-LT" sz="2300" b="1" dirty="0">
              <a:solidFill>
                <a:srgbClr val="FFC000"/>
              </a:solidFill>
              <a:latin typeface="+mn-lt"/>
            </a:endParaRPr>
          </a:p>
          <a:p>
            <a:pPr>
              <a:spcAft>
                <a:spcPts val="600"/>
              </a:spcAft>
            </a:pPr>
            <a:r>
              <a:rPr lang="lt-LT" sz="2600" b="1" dirty="0">
                <a:solidFill>
                  <a:srgbClr val="FFC000"/>
                </a:solidFill>
              </a:rPr>
              <a:t>Būtina sureguliuoti elninių žvėrių skaičių, </a:t>
            </a:r>
            <a:r>
              <a:rPr lang="lt-LT" sz="2300" dirty="0"/>
              <a:t>kad neviršytų gamtinio talpumo, nes kitaip sveikų medynų, sėkmingai ugdomų jaunuolynų ir naujų miškų plėtra  bus </a:t>
            </a:r>
            <a:r>
              <a:rPr lang="lt-LT" sz="2100" dirty="0" err="1"/>
              <a:t>problematiška</a:t>
            </a:r>
            <a:r>
              <a:rPr lang="lt-LT" sz="2100" dirty="0"/>
              <a:t>.</a:t>
            </a:r>
          </a:p>
          <a:p>
            <a:pPr marL="0" indent="0">
              <a:spcAft>
                <a:spcPts val="600"/>
              </a:spcAft>
              <a:buNone/>
            </a:pPr>
            <a:endParaRPr lang="lt-LT" sz="2300" dirty="0"/>
          </a:p>
        </p:txBody>
      </p:sp>
      <p:sp>
        <p:nvSpPr>
          <p:cNvPr id="4" name="Rectangle 3"/>
          <p:cNvSpPr/>
          <p:nvPr/>
        </p:nvSpPr>
        <p:spPr>
          <a:xfrm>
            <a:off x="10485120" y="111760"/>
            <a:ext cx="548640" cy="1015663"/>
          </a:xfrm>
          <a:prstGeom prst="rect">
            <a:avLst/>
          </a:prstGeom>
        </p:spPr>
        <p:txBody>
          <a:bodyPr wrap="square">
            <a:spAutoFit/>
          </a:bodyPr>
          <a:lstStyle/>
          <a:p>
            <a:r>
              <a:rPr lang="lt-LT" sz="6000" b="1" dirty="0">
                <a:solidFill>
                  <a:srgbClr val="66FF33"/>
                </a:solidFill>
              </a:rPr>
              <a:t>9</a:t>
            </a:r>
            <a:endParaRPr lang="en-US" sz="6000"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6884" y="4560635"/>
            <a:ext cx="2134253" cy="2277575"/>
          </a:xfrm>
          <a:prstGeom prst="rect">
            <a:avLst/>
          </a:prstGeom>
          <a:effectLst>
            <a:softEdge rad="101600"/>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128" y="2274705"/>
            <a:ext cx="2316009" cy="2348186"/>
          </a:xfrm>
          <a:prstGeom prst="rect">
            <a:avLst/>
          </a:prstGeom>
          <a:effectLst>
            <a:softEdge rad="1397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4083" y="1426580"/>
            <a:ext cx="1058098" cy="848125"/>
          </a:xfrm>
          <a:prstGeom prst="rect">
            <a:avLst/>
          </a:prstGeom>
          <a:effectLst>
            <a:softEdge rad="152400"/>
          </a:effectLst>
        </p:spPr>
      </p:pic>
    </p:spTree>
    <p:extLst>
      <p:ext uri="{BB962C8B-B14F-4D97-AF65-F5344CB8AC3E}">
        <p14:creationId xmlns:p14="http://schemas.microsoft.com/office/powerpoint/2010/main" val="180287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84" y="157157"/>
            <a:ext cx="11556851" cy="927770"/>
          </a:xfrm>
        </p:spPr>
        <p:txBody>
          <a:bodyPr/>
          <a:lstStyle/>
          <a:p>
            <a:r>
              <a:rPr lang="lt-LT" dirty="0">
                <a:solidFill>
                  <a:srgbClr val="66FF33"/>
                </a:solidFill>
              </a:rPr>
              <a:t>Dirbome ir diskutavome rengdami VIZIJĄ </a:t>
            </a:r>
            <a:endParaRPr lang="en-US" dirty="0">
              <a:solidFill>
                <a:srgbClr val="66FF33"/>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8940" y="1252100"/>
            <a:ext cx="4924713" cy="27463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3677" y="4110182"/>
            <a:ext cx="4984632" cy="266073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11" y="1196684"/>
            <a:ext cx="6999612" cy="5518815"/>
          </a:xfrm>
          <a:prstGeom prst="rect">
            <a:avLst/>
          </a:prstGeom>
        </p:spPr>
      </p:pic>
    </p:spTree>
    <p:extLst>
      <p:ext uri="{BB962C8B-B14F-4D97-AF65-F5344CB8AC3E}">
        <p14:creationId xmlns:p14="http://schemas.microsoft.com/office/powerpoint/2010/main" val="205035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67" y="-1"/>
            <a:ext cx="12177633" cy="6849919"/>
          </a:xfrm>
          <a:prstGeom prst="rect">
            <a:avLst/>
          </a:prstGeom>
          <a:ln w="101600">
            <a:solidFill>
              <a:schemeClr val="accent2"/>
            </a:solidFill>
          </a:ln>
        </p:spPr>
      </p:pic>
    </p:spTree>
    <p:extLst>
      <p:ext uri="{BB962C8B-B14F-4D97-AF65-F5344CB8AC3E}">
        <p14:creationId xmlns:p14="http://schemas.microsoft.com/office/powerpoint/2010/main" val="136180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8532" y="77580"/>
            <a:ext cx="6985576" cy="593725"/>
          </a:xfrm>
        </p:spPr>
        <p:txBody>
          <a:bodyPr/>
          <a:lstStyle/>
          <a:p>
            <a:r>
              <a:rPr lang="lt-LT" altLang="lt-LT" b="1" dirty="0">
                <a:solidFill>
                  <a:srgbClr val="66FF33"/>
                </a:solidFill>
                <a:cs typeface="Arial" panose="020B0604020202020204" pitchFamily="34" charset="0"/>
              </a:rPr>
              <a:t>Miško </a:t>
            </a:r>
            <a:r>
              <a:rPr lang="lt-LT" altLang="lt-LT" b="1" dirty="0" err="1">
                <a:solidFill>
                  <a:srgbClr val="66FF33"/>
                </a:solidFill>
                <a:cs typeface="Arial" panose="020B0604020202020204" pitchFamily="34" charset="0"/>
              </a:rPr>
              <a:t>savinink</a:t>
            </a:r>
            <a:r>
              <a:rPr lang="en-US" altLang="lt-LT" b="1" dirty="0" err="1">
                <a:solidFill>
                  <a:srgbClr val="66FF33"/>
                </a:solidFill>
                <a:cs typeface="Arial" panose="020B0604020202020204" pitchFamily="34" charset="0"/>
              </a:rPr>
              <a:t>ui</a:t>
            </a:r>
            <a:r>
              <a:rPr lang="lt-LT" altLang="lt-LT" b="1" dirty="0">
                <a:solidFill>
                  <a:srgbClr val="66FF33"/>
                </a:solidFill>
                <a:cs typeface="Arial" panose="020B0604020202020204" pitchFamily="34" charset="0"/>
              </a:rPr>
              <a:t> SVARBU</a:t>
            </a:r>
            <a:endParaRPr lang="en-US" altLang="en-US" b="1" dirty="0">
              <a:solidFill>
                <a:srgbClr val="66FF33"/>
              </a:solidFill>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89430"/>
            <a:ext cx="8054109" cy="5434950"/>
          </a:xfrm>
          <a:prstGeom prst="rect">
            <a:avLst/>
          </a:prstGeom>
          <a:effectLst>
            <a:outerShdw blurRad="50800" dist="50800" dir="5400000" algn="ctr" rotWithShape="0">
              <a:srgbClr val="000000">
                <a:alpha val="47000"/>
              </a:srgbClr>
            </a:outerShdw>
            <a:softEdge rad="622300"/>
          </a:effectLst>
        </p:spPr>
      </p:pic>
      <p:graphicFrame>
        <p:nvGraphicFramePr>
          <p:cNvPr id="6" name="Diagram 5"/>
          <p:cNvGraphicFramePr/>
          <p:nvPr>
            <p:extLst>
              <p:ext uri="{D42A27DB-BD31-4B8C-83A1-F6EECF244321}">
                <p14:modId xmlns:p14="http://schemas.microsoft.com/office/powerpoint/2010/main" val="3942618546"/>
              </p:ext>
            </p:extLst>
          </p:nvPr>
        </p:nvGraphicFramePr>
        <p:xfrm>
          <a:off x="0" y="1194513"/>
          <a:ext cx="7669884" cy="453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7951" y="5975556"/>
            <a:ext cx="5886450" cy="830997"/>
          </a:xfrm>
          <a:prstGeom prst="rect">
            <a:avLst/>
          </a:prstGeom>
          <a:solidFill>
            <a:schemeClr val="accent5"/>
          </a:solidFill>
        </p:spPr>
        <p:txBody>
          <a:bodyPr wrap="square">
            <a:spAutoFit/>
          </a:bodyPr>
          <a:lstStyle/>
          <a:p>
            <a:pPr>
              <a:defRPr/>
            </a:pPr>
            <a:r>
              <a:rPr lang="en-US" altLang="en-US" sz="1600" dirty="0">
                <a:solidFill>
                  <a:srgbClr val="FF0000"/>
                </a:solidFill>
                <a:cs typeface="Arial" panose="020B0604020202020204" pitchFamily="34" charset="0"/>
              </a:rPr>
              <a:t>🔴 </a:t>
            </a:r>
            <a:r>
              <a:rPr lang="lt-LT" altLang="en-US" sz="1600" u="sng" dirty="0">
                <a:cs typeface="Arial" panose="020B0604020202020204" pitchFamily="34" charset="0"/>
              </a:rPr>
              <a:t>Esminis prioritetas</a:t>
            </a:r>
            <a:r>
              <a:rPr lang="en-US" altLang="en-US" sz="1600" u="sng" dirty="0">
                <a:cs typeface="Arial" panose="020B0604020202020204" pitchFamily="34" charset="0"/>
              </a:rPr>
              <a:t> </a:t>
            </a:r>
            <a:r>
              <a:rPr lang="lt-LT" altLang="en-US" sz="1600" dirty="0">
                <a:cs typeface="Arial" panose="020B0604020202020204" pitchFamily="34" charset="0"/>
              </a:rPr>
              <a:t>- ginti ir ugdyti </a:t>
            </a:r>
            <a:r>
              <a:rPr lang="lt-LT" altLang="en-US" sz="1600" dirty="0">
                <a:solidFill>
                  <a:srgbClr val="66FF33"/>
                </a:solidFill>
                <a:cs typeface="Arial" panose="020B0604020202020204" pitchFamily="34" charset="0"/>
              </a:rPr>
              <a:t>savarankišką</a:t>
            </a:r>
            <a:r>
              <a:rPr lang="en-US" altLang="en-US" sz="1600" dirty="0">
                <a:solidFill>
                  <a:srgbClr val="66FF33"/>
                </a:solidFill>
                <a:cs typeface="Arial" panose="020B0604020202020204" pitchFamily="34" charset="0"/>
              </a:rPr>
              <a:t> </a:t>
            </a:r>
            <a:r>
              <a:rPr lang="lt-LT" altLang="en-US" sz="1600" dirty="0">
                <a:solidFill>
                  <a:srgbClr val="66FF33"/>
                </a:solidFill>
                <a:cs typeface="Arial" panose="020B0604020202020204" pitchFamily="34" charset="0"/>
              </a:rPr>
              <a:t>savininką</a:t>
            </a:r>
            <a:r>
              <a:rPr lang="en-US" altLang="en-US" sz="1600" dirty="0">
                <a:solidFill>
                  <a:srgbClr val="66FF33"/>
                </a:solidFill>
                <a:cs typeface="Arial" panose="020B0604020202020204" pitchFamily="34" charset="0"/>
              </a:rPr>
              <a:t> </a:t>
            </a:r>
            <a:r>
              <a:rPr lang="lt-LT" altLang="en-US" sz="1600" dirty="0">
                <a:solidFill>
                  <a:srgbClr val="66FF33"/>
                </a:solidFill>
                <a:cs typeface="Arial" panose="020B0604020202020204" pitchFamily="34" charset="0"/>
              </a:rPr>
              <a:t>-</a:t>
            </a:r>
            <a:r>
              <a:rPr lang="en-US" altLang="en-US" sz="1600" dirty="0">
                <a:solidFill>
                  <a:srgbClr val="66FF33"/>
                </a:solidFill>
                <a:cs typeface="Arial" panose="020B0604020202020204" pitchFamily="34" charset="0"/>
              </a:rPr>
              <a:t> </a:t>
            </a:r>
            <a:r>
              <a:rPr lang="lt-LT" altLang="en-US" sz="1600" dirty="0">
                <a:solidFill>
                  <a:srgbClr val="66FF33"/>
                </a:solidFill>
                <a:cs typeface="Arial" panose="020B0604020202020204" pitchFamily="34" charset="0"/>
              </a:rPr>
              <a:t>šeimininką</a:t>
            </a:r>
            <a:r>
              <a:rPr lang="lt-LT" altLang="en-US" sz="1600" dirty="0">
                <a:cs typeface="Arial" panose="020B0604020202020204" pitchFamily="34" charset="0"/>
              </a:rPr>
              <a:t>, Tėvynės patriotą, tęstinės privačios nuosavybės puoselėtoją</a:t>
            </a:r>
            <a:endParaRPr lang="en-US" sz="1600" dirty="0"/>
          </a:p>
        </p:txBody>
      </p:sp>
      <p:sp>
        <p:nvSpPr>
          <p:cNvPr id="8" name="Rectangle 7"/>
          <p:cNvSpPr/>
          <p:nvPr/>
        </p:nvSpPr>
        <p:spPr>
          <a:xfrm>
            <a:off x="6102353" y="5983943"/>
            <a:ext cx="5969572" cy="830997"/>
          </a:xfrm>
          <a:prstGeom prst="rect">
            <a:avLst/>
          </a:prstGeom>
          <a:solidFill>
            <a:schemeClr val="accent5"/>
          </a:solidFill>
        </p:spPr>
        <p:txBody>
          <a:bodyPr wrap="square">
            <a:spAutoFit/>
          </a:bodyPr>
          <a:lstStyle/>
          <a:p>
            <a:pPr>
              <a:defRPr/>
            </a:pPr>
            <a:r>
              <a:rPr lang="en-US" altLang="en-US" sz="1600" dirty="0">
                <a:solidFill>
                  <a:srgbClr val="FF0000"/>
                </a:solidFill>
                <a:cs typeface="Arial" panose="020B0604020202020204" pitchFamily="34" charset="0"/>
              </a:rPr>
              <a:t>🔴 </a:t>
            </a:r>
            <a:r>
              <a:rPr lang="lt-LT" altLang="en-US" sz="1600" u="sng" dirty="0">
                <a:cs typeface="Arial" panose="020B0604020202020204" pitchFamily="34" charset="0"/>
              </a:rPr>
              <a:t>O tam būtina</a:t>
            </a:r>
            <a:r>
              <a:rPr lang="lt-LT" altLang="en-US" sz="1600" dirty="0">
                <a:cs typeface="Arial" panose="020B0604020202020204" pitchFamily="34" charset="0"/>
              </a:rPr>
              <a:t>: PASITIKĖJIMO, UŽTIK</a:t>
            </a:r>
            <a:r>
              <a:rPr lang="en-US" altLang="en-US" sz="1600" dirty="0">
                <a:cs typeface="Arial" panose="020B0604020202020204" pitchFamily="34" charset="0"/>
              </a:rPr>
              <a:t>R</a:t>
            </a:r>
            <a:r>
              <a:rPr lang="lt-LT" altLang="en-US" sz="1600" dirty="0">
                <a:cs typeface="Arial" panose="020B0604020202020204" pitchFamily="34" charset="0"/>
              </a:rPr>
              <a:t>INTUMO, TEISINGUMO, teisėtai įgytos NUOSAVYBĖS TEISIŲ APSAUGOS GARANTIJŲ</a:t>
            </a:r>
            <a:r>
              <a:rPr lang="en-US" altLang="en-US" sz="1600" dirty="0">
                <a:cs typeface="Arial" panose="020B0604020202020204" pitchFamily="34" charset="0"/>
              </a:rPr>
              <a:t>. </a:t>
            </a:r>
            <a:r>
              <a:rPr lang="en-US" altLang="en-US" sz="1600" dirty="0" err="1">
                <a:solidFill>
                  <a:srgbClr val="66FF33"/>
                </a:solidFill>
                <a:cs typeface="Arial" panose="020B0604020202020204" pitchFamily="34" charset="0"/>
              </a:rPr>
              <a:t>Laikytis</a:t>
            </a:r>
            <a:r>
              <a:rPr lang="en-US" altLang="en-US" sz="1600" dirty="0">
                <a:solidFill>
                  <a:srgbClr val="66FF33"/>
                </a:solidFill>
                <a:cs typeface="Arial" panose="020B0604020202020204" pitchFamily="34" charset="0"/>
              </a:rPr>
              <a:t> LR </a:t>
            </a:r>
            <a:r>
              <a:rPr lang="en-US" altLang="en-US" sz="1600" dirty="0" err="1">
                <a:solidFill>
                  <a:srgbClr val="66FF33"/>
                </a:solidFill>
                <a:cs typeface="Arial" panose="020B0604020202020204" pitchFamily="34" charset="0"/>
              </a:rPr>
              <a:t>Konstitucijos</a:t>
            </a:r>
            <a:r>
              <a:rPr lang="en-US" altLang="en-US" sz="1600" dirty="0">
                <a:solidFill>
                  <a:srgbClr val="66FF33"/>
                </a:solidFill>
                <a:cs typeface="Arial" panose="020B0604020202020204" pitchFamily="34" charset="0"/>
              </a:rPr>
              <a:t>!</a:t>
            </a:r>
            <a:endParaRPr lang="en-US" sz="1600" dirty="0">
              <a:solidFill>
                <a:srgbClr val="66FF33"/>
              </a:solidFill>
            </a:endParaRPr>
          </a:p>
        </p:txBody>
      </p:sp>
      <p:sp>
        <p:nvSpPr>
          <p:cNvPr id="9" name="Rectangle 8"/>
          <p:cNvSpPr/>
          <p:nvPr/>
        </p:nvSpPr>
        <p:spPr>
          <a:xfrm>
            <a:off x="7942063" y="1329413"/>
            <a:ext cx="4119418" cy="4154984"/>
          </a:xfrm>
          <a:prstGeom prst="rect">
            <a:avLst/>
          </a:prstGeom>
          <a:solidFill>
            <a:schemeClr val="accent2"/>
          </a:solidFill>
          <a:ln>
            <a:solidFill>
              <a:srgbClr val="FFFF00"/>
            </a:solidFill>
          </a:ln>
        </p:spPr>
        <p:txBody>
          <a:bodyPr wrap="square">
            <a:spAutoFit/>
          </a:bodyPr>
          <a:lstStyle/>
          <a:p>
            <a:r>
              <a:rPr lang="lt-LT" sz="2400" b="1" dirty="0">
                <a:effectLst>
                  <a:outerShdw blurRad="38100" dist="38100" dir="2700000" algn="tl">
                    <a:srgbClr val="000000">
                      <a:alpha val="43137"/>
                    </a:srgbClr>
                  </a:outerShdw>
                </a:effectLst>
              </a:rPr>
              <a:t>Lietuvos miškų savininkai - pilnateisiai savo turto šeimininkai</a:t>
            </a:r>
            <a:r>
              <a:rPr lang="lt-LT" sz="2400" dirty="0">
                <a:effectLst>
                  <a:outerShdw blurRad="38100" dist="38100" dir="2700000" algn="tl">
                    <a:srgbClr val="000000">
                      <a:alpha val="43137"/>
                    </a:srgbClr>
                  </a:outerShdw>
                </a:effectLst>
              </a:rPr>
              <a:t>,</a:t>
            </a:r>
            <a:r>
              <a:rPr lang="lt-LT" sz="2400" b="1" dirty="0">
                <a:effectLst>
                  <a:outerShdw blurRad="38100" dist="38100" dir="2700000" algn="tl">
                    <a:srgbClr val="000000">
                      <a:alpha val="43137"/>
                    </a:srgbClr>
                  </a:outerShdw>
                </a:effectLst>
              </a:rPr>
              <a:t> kuriais pasitikima,</a:t>
            </a:r>
            <a:r>
              <a:rPr lang="lt-LT" sz="2400" dirty="0">
                <a:effectLst>
                  <a:outerShdw blurRad="38100" dist="38100" dir="2700000" algn="tl">
                    <a:srgbClr val="000000">
                      <a:alpha val="43137"/>
                    </a:srgbClr>
                  </a:outerShdw>
                </a:effectLst>
              </a:rPr>
              <a:t> atsakingi už atitinkančią visuomenės poreikius profesionalią visų privačių miškų apsaugą, priežiūrą ir naudojimą, užtikrinti savo nuosavybės teisių saugumu ir tęstinumu. </a:t>
            </a:r>
            <a:endParaRPr lang="en-US" sz="2400" dirty="0">
              <a:effectLst>
                <a:outerShdw blurRad="38100" dist="38100" dir="2700000" algn="tl">
                  <a:srgbClr val="000000">
                    <a:alpha val="43137"/>
                  </a:srgbClr>
                </a:outerShdw>
              </a:effectLst>
            </a:endParaRPr>
          </a:p>
        </p:txBody>
      </p:sp>
      <p:sp>
        <p:nvSpPr>
          <p:cNvPr id="10" name="Right Arrow 9"/>
          <p:cNvSpPr/>
          <p:nvPr/>
        </p:nvSpPr>
        <p:spPr>
          <a:xfrm>
            <a:off x="6920241" y="1329413"/>
            <a:ext cx="978408" cy="484632"/>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520905" y="175299"/>
            <a:ext cx="500458" cy="769441"/>
          </a:xfrm>
          <a:prstGeom prst="rect">
            <a:avLst/>
          </a:prstGeom>
        </p:spPr>
        <p:txBody>
          <a:bodyPr wrap="none">
            <a:spAutoFit/>
          </a:bodyPr>
          <a:lstStyle/>
          <a:p>
            <a:r>
              <a:rPr lang="lt-LT" sz="4400" b="1" dirty="0"/>
              <a:t>1</a:t>
            </a:r>
            <a:endParaRPr lang="en-US" sz="4400" b="1" dirty="0"/>
          </a:p>
        </p:txBody>
      </p:sp>
    </p:spTree>
    <p:extLst>
      <p:ext uri="{BB962C8B-B14F-4D97-AF65-F5344CB8AC3E}">
        <p14:creationId xmlns:p14="http://schemas.microsoft.com/office/powerpoint/2010/main" val="413092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2472" y="1273011"/>
            <a:ext cx="6022195" cy="3046988"/>
          </a:xfrm>
          <a:prstGeom prst="rect">
            <a:avLst/>
          </a:prstGeom>
          <a:solidFill>
            <a:schemeClr val="accent2"/>
          </a:solidFill>
          <a:ln>
            <a:solidFill>
              <a:srgbClr val="FFFF00"/>
            </a:solidFill>
          </a:ln>
        </p:spPr>
        <p:txBody>
          <a:bodyPr wrap="square">
            <a:spAutoFit/>
          </a:bodyPr>
          <a:lstStyle/>
          <a:p>
            <a:r>
              <a:rPr lang="lt-LT" sz="2400" dirty="0">
                <a:effectLst>
                  <a:outerShdw blurRad="38100" dist="38100" dir="2700000" algn="tl">
                    <a:srgbClr val="000000">
                      <a:alpha val="43137"/>
                    </a:srgbClr>
                  </a:outerShdw>
                </a:effectLst>
              </a:rPr>
              <a:t>Miško savininkai atsakingai investuoja į </a:t>
            </a:r>
            <a:r>
              <a:rPr lang="lt-LT" sz="2400" b="1" dirty="0">
                <a:effectLst>
                  <a:outerShdw blurRad="38100" dist="38100" dir="2700000" algn="tl">
                    <a:srgbClr val="000000">
                      <a:alpha val="43137"/>
                    </a:srgbClr>
                  </a:outerShdw>
                </a:effectLst>
              </a:rPr>
              <a:t>didele įvairove pasižyminčių privačių miškų vertę ir jų teikiamų gėrybių išlaikymą, gausinimą bei tvarų daugiafunkcį naudojimą</a:t>
            </a:r>
            <a:r>
              <a:rPr lang="lt-LT" sz="2400" dirty="0">
                <a:effectLst>
                  <a:outerShdw blurRad="38100" dist="38100" dir="2700000" algn="tl">
                    <a:srgbClr val="000000">
                      <a:alpha val="43137"/>
                    </a:srgbClr>
                  </a:outerShdw>
                </a:effectLst>
              </a:rPr>
              <a:t>; šalies privatus miškų ūkis yra </a:t>
            </a:r>
            <a:r>
              <a:rPr lang="lt-LT" sz="2400" b="1" dirty="0">
                <a:effectLst>
                  <a:outerShdw blurRad="38100" dist="38100" dir="2700000" algn="tl">
                    <a:srgbClr val="000000">
                      <a:alpha val="43137"/>
                    </a:srgbClr>
                  </a:outerShdw>
                </a:effectLst>
              </a:rPr>
              <a:t>ekonomiškai gyvybingas, konkurencingas ir </a:t>
            </a:r>
            <a:r>
              <a:rPr lang="lt-LT" sz="2400" b="1" dirty="0" err="1">
                <a:effectLst>
                  <a:outerShdw blurRad="38100" dist="38100" dir="2700000" algn="tl">
                    <a:srgbClr val="000000">
                      <a:alpha val="43137"/>
                    </a:srgbClr>
                  </a:outerShdw>
                </a:effectLst>
              </a:rPr>
              <a:t>inovatyvus</a:t>
            </a:r>
            <a:r>
              <a:rPr lang="lt-LT" sz="2400" b="1" dirty="0">
                <a:effectLst>
                  <a:outerShdw blurRad="38100" dist="38100" dir="2700000" algn="tl">
                    <a:srgbClr val="000000">
                      <a:alpha val="43137"/>
                    </a:srgbClr>
                  </a:outerShdw>
                </a:effectLst>
              </a:rPr>
              <a:t>.</a:t>
            </a:r>
            <a:r>
              <a:rPr lang="lt-LT" sz="2400" dirty="0">
                <a:effectLst>
                  <a:outerShdw blurRad="38100" dist="38100" dir="2700000" algn="tl">
                    <a:srgbClr val="000000">
                      <a:alpha val="43137"/>
                    </a:srgbClr>
                  </a:outerShdw>
                </a:effectLst>
              </a:rPr>
              <a:t> </a:t>
            </a:r>
            <a:br>
              <a:rPr lang="lt-LT" sz="2400" dirty="0">
                <a:effectLst>
                  <a:outerShdw blurRad="38100" dist="38100" dir="2700000" algn="tl">
                    <a:srgbClr val="000000">
                      <a:alpha val="43137"/>
                    </a:srgbClr>
                  </a:outerShdw>
                </a:effectLst>
              </a:rPr>
            </a:br>
            <a:endParaRPr lang="en-US" sz="2400"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4202546" y="128002"/>
            <a:ext cx="6027821" cy="593725"/>
          </a:xfrm>
        </p:spPr>
        <p:txBody>
          <a:bodyPr/>
          <a:lstStyle/>
          <a:p>
            <a:r>
              <a:rPr lang="lt-LT" altLang="lt-LT" b="1" dirty="0">
                <a:solidFill>
                  <a:srgbClr val="66FF33"/>
                </a:solidFill>
                <a:cs typeface="Arial" panose="020B0604020202020204" pitchFamily="34" charset="0"/>
              </a:rPr>
              <a:t>Miškas -</a:t>
            </a:r>
            <a:r>
              <a:rPr lang="en-US" altLang="lt-LT" b="1" dirty="0">
                <a:solidFill>
                  <a:srgbClr val="66FF33"/>
                </a:solidFill>
                <a:cs typeface="Arial" panose="020B0604020202020204" pitchFamily="34" charset="0"/>
              </a:rPr>
              <a:t> NUOSAVYB</a:t>
            </a:r>
            <a:r>
              <a:rPr lang="lt-LT" altLang="lt-LT" b="1" dirty="0">
                <a:solidFill>
                  <a:srgbClr val="66FF33"/>
                </a:solidFill>
                <a:cs typeface="Arial" panose="020B0604020202020204" pitchFamily="34" charset="0"/>
              </a:rPr>
              <a:t>Ė</a:t>
            </a:r>
            <a:endParaRPr lang="en-US" altLang="en-US" b="1" dirty="0">
              <a:solidFill>
                <a:srgbClr val="66FF33"/>
              </a:solidFill>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82" y="1351570"/>
            <a:ext cx="5271473" cy="3557215"/>
          </a:xfrm>
          <a:prstGeom prst="rect">
            <a:avLst/>
          </a:prstGeom>
          <a:effectLst>
            <a:outerShdw blurRad="50800" dist="50800" dir="5400000" algn="ctr" rotWithShape="0">
              <a:srgbClr val="000000">
                <a:alpha val="47000"/>
              </a:srgbClr>
            </a:outerShdw>
            <a:softEdge rad="622300"/>
          </a:effectLst>
        </p:spPr>
      </p:pic>
      <p:graphicFrame>
        <p:nvGraphicFramePr>
          <p:cNvPr id="7" name="Diagram 6"/>
          <p:cNvGraphicFramePr/>
          <p:nvPr>
            <p:extLst>
              <p:ext uri="{D42A27DB-BD31-4B8C-83A1-F6EECF244321}">
                <p14:modId xmlns:p14="http://schemas.microsoft.com/office/powerpoint/2010/main" val="664543396"/>
              </p:ext>
            </p:extLst>
          </p:nvPr>
        </p:nvGraphicFramePr>
        <p:xfrm>
          <a:off x="-173004" y="609603"/>
          <a:ext cx="6001144" cy="462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a:spLocks noGrp="1"/>
          </p:cNvSpPr>
          <p:nvPr>
            <p:ph idx="1"/>
          </p:nvPr>
        </p:nvSpPr>
        <p:spPr>
          <a:xfrm>
            <a:off x="4784436" y="4924989"/>
            <a:ext cx="7030231" cy="1897120"/>
          </a:xfrm>
        </p:spPr>
        <p:txBody>
          <a:bodyPr>
            <a:noAutofit/>
          </a:bodyPr>
          <a:lstStyle/>
          <a:p>
            <a:pPr marL="0" indent="0">
              <a:spcBef>
                <a:spcPts val="600"/>
              </a:spcBef>
              <a:buFontTx/>
              <a:buNone/>
            </a:pPr>
            <a:r>
              <a:rPr lang="en-US" altLang="en-US" sz="1600" dirty="0">
                <a:solidFill>
                  <a:srgbClr val="FF0000"/>
                </a:solidFill>
                <a:latin typeface="Arial" panose="020B0604020202020204" pitchFamily="34" charset="0"/>
                <a:cs typeface="Arial" panose="020B0604020202020204" pitchFamily="34" charset="0"/>
              </a:rPr>
              <a:t>🔴 </a:t>
            </a:r>
            <a:r>
              <a:rPr lang="lt-LT" altLang="en-US" sz="1600" dirty="0">
                <a:solidFill>
                  <a:srgbClr val="FF0000"/>
                </a:solidFill>
                <a:latin typeface="Arial" panose="020B0604020202020204" pitchFamily="34" charset="0"/>
                <a:cs typeface="Arial" panose="020B0604020202020204" pitchFamily="34" charset="0"/>
              </a:rPr>
              <a:t> </a:t>
            </a:r>
            <a:r>
              <a:rPr lang="lt-LT" altLang="en-US" sz="1600" dirty="0"/>
              <a:t>Sąžiningas </a:t>
            </a:r>
            <a:r>
              <a:rPr lang="lt-LT" altLang="en-US" sz="1600" b="1" dirty="0">
                <a:solidFill>
                  <a:srgbClr val="66FF33"/>
                </a:solidFill>
              </a:rPr>
              <a:t>kompensavimas</a:t>
            </a:r>
            <a:r>
              <a:rPr lang="lt-LT" altLang="en-US" sz="1600" dirty="0"/>
              <a:t> už apribojimus ūkinei veiklai ir nuosavybei</a:t>
            </a:r>
          </a:p>
          <a:p>
            <a:pPr marL="0" indent="0">
              <a:spcBef>
                <a:spcPts val="600"/>
              </a:spcBef>
              <a:buFontTx/>
              <a:buNone/>
            </a:pPr>
            <a:r>
              <a:rPr lang="en-US" altLang="en-US" sz="1600" dirty="0">
                <a:solidFill>
                  <a:srgbClr val="FF0000"/>
                </a:solidFill>
                <a:latin typeface="Arial" panose="020B0604020202020204" pitchFamily="34" charset="0"/>
                <a:cs typeface="Arial" panose="020B0604020202020204" pitchFamily="34" charset="0"/>
              </a:rPr>
              <a:t>🔴 </a:t>
            </a:r>
            <a:r>
              <a:rPr lang="lt-LT" altLang="en-US" sz="1600" dirty="0"/>
              <a:t>Sąžiningi ir adekvatūs </a:t>
            </a:r>
            <a:r>
              <a:rPr lang="lt-LT" altLang="en-US" sz="1600" b="1" dirty="0">
                <a:solidFill>
                  <a:srgbClr val="66FF33"/>
                </a:solidFill>
              </a:rPr>
              <a:t>mokesčiai</a:t>
            </a:r>
          </a:p>
          <a:p>
            <a:pPr marL="0" indent="0">
              <a:spcBef>
                <a:spcPts val="600"/>
              </a:spcBef>
              <a:buFontTx/>
              <a:buNone/>
            </a:pPr>
            <a:r>
              <a:rPr lang="en-US" altLang="en-US" sz="1600" dirty="0">
                <a:solidFill>
                  <a:srgbClr val="FF0000"/>
                </a:solidFill>
                <a:latin typeface="Arial" panose="020B0604020202020204" pitchFamily="34" charset="0"/>
                <a:cs typeface="Arial" panose="020B0604020202020204" pitchFamily="34" charset="0"/>
              </a:rPr>
              <a:t>🔴 </a:t>
            </a:r>
            <a:r>
              <a:rPr lang="lt-LT" altLang="en-US" sz="1600" dirty="0"/>
              <a:t>Kaip užtikrinti </a:t>
            </a:r>
            <a:r>
              <a:rPr lang="lt-LT" altLang="en-US" sz="1600" b="1" dirty="0">
                <a:solidFill>
                  <a:srgbClr val="66FF33"/>
                </a:solidFill>
              </a:rPr>
              <a:t>veiklos gyvybingumą/konkurencingumą/ kompleksiškumą</a:t>
            </a:r>
            <a:r>
              <a:rPr lang="lt-LT" altLang="en-US" sz="1600" dirty="0">
                <a:solidFill>
                  <a:srgbClr val="66FF33"/>
                </a:solidFill>
              </a:rPr>
              <a:t> </a:t>
            </a:r>
            <a:r>
              <a:rPr lang="lt-LT" altLang="en-US" sz="1600" dirty="0"/>
              <a:t>(medžioklės teisė, </a:t>
            </a:r>
            <a:r>
              <a:rPr lang="lt-LT" altLang="en-US" sz="1600" dirty="0" err="1"/>
              <a:t>ekosisteminės</a:t>
            </a:r>
            <a:r>
              <a:rPr lang="lt-LT" altLang="en-US" sz="1600" dirty="0"/>
              <a:t> paslaugos ir kt.)</a:t>
            </a:r>
          </a:p>
          <a:p>
            <a:pPr marL="0" indent="0">
              <a:spcBef>
                <a:spcPts val="600"/>
              </a:spcBef>
              <a:buFontTx/>
              <a:buNone/>
            </a:pPr>
            <a:r>
              <a:rPr lang="en-US" altLang="en-US" sz="1600" dirty="0">
                <a:solidFill>
                  <a:srgbClr val="FF0000"/>
                </a:solidFill>
                <a:latin typeface="Arial" panose="020B0604020202020204" pitchFamily="34" charset="0"/>
                <a:cs typeface="Arial" panose="020B0604020202020204" pitchFamily="34" charset="0"/>
              </a:rPr>
              <a:t>🔴 </a:t>
            </a:r>
            <a:r>
              <a:rPr lang="lt-LT" altLang="en-US" sz="1600" b="1" dirty="0">
                <a:solidFill>
                  <a:srgbClr val="66FF33"/>
                </a:solidFill>
              </a:rPr>
              <a:t>Miško vertės ir sveikatingumo išlaikymas bei didinimas (</a:t>
            </a:r>
            <a:r>
              <a:rPr lang="ru-RU" altLang="en-US" sz="1600" b="1" dirty="0">
                <a:solidFill>
                  <a:srgbClr val="66FF33"/>
                </a:solidFill>
              </a:rPr>
              <a:t>!!!)</a:t>
            </a:r>
            <a:endParaRPr lang="lt-LT" altLang="en-US" sz="1600" dirty="0">
              <a:solidFill>
                <a:srgbClr val="66FF33"/>
              </a:solidFill>
            </a:endParaRPr>
          </a:p>
        </p:txBody>
      </p:sp>
      <p:sp>
        <p:nvSpPr>
          <p:cNvPr id="11" name="Rectangle 10"/>
          <p:cNvSpPr/>
          <p:nvPr/>
        </p:nvSpPr>
        <p:spPr>
          <a:xfrm>
            <a:off x="8469747" y="5377177"/>
            <a:ext cx="1163782" cy="373056"/>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ru-RU" altLang="lt-LT" dirty="0">
                <a:solidFill>
                  <a:srgbClr val="FF0000"/>
                </a:solidFill>
                <a:latin typeface="Arial" panose="020B0604020202020204" pitchFamily="34" charset="0"/>
                <a:cs typeface="Arial" panose="020B0604020202020204" pitchFamily="34" charset="0"/>
              </a:rPr>
              <a:t> </a:t>
            </a:r>
            <a:r>
              <a:rPr lang="lt-LT" altLang="lt-LT" dirty="0">
                <a:solidFill>
                  <a:srgbClr val="FF0000"/>
                </a:solidFill>
                <a:latin typeface="Arial" panose="020B0604020202020204" pitchFamily="34" charset="0"/>
                <a:cs typeface="Arial" panose="020B0604020202020204" pitchFamily="34" charset="0"/>
              </a:rPr>
              <a:t>5</a:t>
            </a:r>
            <a:r>
              <a:rPr lang="ru-RU" altLang="lt-LT" dirty="0">
                <a:solidFill>
                  <a:srgbClr val="FF0000"/>
                </a:solidFill>
                <a:latin typeface="Arial" panose="020B0604020202020204" pitchFamily="34" charset="0"/>
                <a:cs typeface="Arial" panose="020B0604020202020204" pitchFamily="34" charset="0"/>
              </a:rPr>
              <a:t>%</a:t>
            </a:r>
            <a:endParaRPr lang="en-US" dirty="0"/>
          </a:p>
        </p:txBody>
      </p:sp>
      <p:sp>
        <p:nvSpPr>
          <p:cNvPr id="12" name="Rectangle 11"/>
          <p:cNvSpPr/>
          <p:nvPr/>
        </p:nvSpPr>
        <p:spPr>
          <a:xfrm>
            <a:off x="10932578" y="5672679"/>
            <a:ext cx="1074695" cy="369332"/>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ru-RU" altLang="lt-LT" dirty="0">
                <a:solidFill>
                  <a:srgbClr val="FF0000"/>
                </a:solidFill>
                <a:latin typeface="Arial" panose="020B0604020202020204" pitchFamily="34" charset="0"/>
                <a:cs typeface="Arial" panose="020B0604020202020204" pitchFamily="34" charset="0"/>
              </a:rPr>
              <a:t> </a:t>
            </a:r>
            <a:r>
              <a:rPr lang="lt-LT" altLang="lt-LT" dirty="0">
                <a:solidFill>
                  <a:srgbClr val="FF0000"/>
                </a:solidFill>
                <a:latin typeface="Arial" panose="020B0604020202020204" pitchFamily="34" charset="0"/>
                <a:cs typeface="Arial" panose="020B0604020202020204" pitchFamily="34" charset="0"/>
              </a:rPr>
              <a:t>1500ha</a:t>
            </a:r>
            <a:endParaRPr lang="en-US" dirty="0"/>
          </a:p>
        </p:txBody>
      </p:sp>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86574" y="5137440"/>
            <a:ext cx="2436177" cy="1625387"/>
          </a:xfrm>
          <a:prstGeom prst="rect">
            <a:avLst/>
          </a:prstGeom>
          <a:effectLst>
            <a:softEdge rad="304800"/>
          </a:effectLst>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22065" y="6136089"/>
            <a:ext cx="1082868" cy="721911"/>
          </a:xfrm>
          <a:prstGeom prst="rect">
            <a:avLst/>
          </a:prstGeom>
          <a:effectLst>
            <a:glow>
              <a:schemeClr val="accent1"/>
            </a:glow>
            <a:softEdge rad="266700"/>
          </a:effectLst>
        </p:spPr>
      </p:pic>
      <p:sp>
        <p:nvSpPr>
          <p:cNvPr id="15" name="Right Arrow 14"/>
          <p:cNvSpPr/>
          <p:nvPr/>
        </p:nvSpPr>
        <p:spPr>
          <a:xfrm>
            <a:off x="4660390" y="1271956"/>
            <a:ext cx="978408" cy="484632"/>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520905" y="175299"/>
            <a:ext cx="500458" cy="769441"/>
          </a:xfrm>
          <a:prstGeom prst="rect">
            <a:avLst/>
          </a:prstGeom>
        </p:spPr>
        <p:txBody>
          <a:bodyPr wrap="none">
            <a:spAutoFit/>
          </a:bodyPr>
          <a:lstStyle/>
          <a:p>
            <a:r>
              <a:rPr lang="lt-LT" sz="4400" b="1" dirty="0"/>
              <a:t>2</a:t>
            </a:r>
            <a:endParaRPr lang="en-US" sz="4400" b="1" dirty="0"/>
          </a:p>
        </p:txBody>
      </p:sp>
      <p:sp>
        <p:nvSpPr>
          <p:cNvPr id="18" name="Rectangle 17"/>
          <p:cNvSpPr/>
          <p:nvPr/>
        </p:nvSpPr>
        <p:spPr>
          <a:xfrm>
            <a:off x="4913792" y="4518904"/>
            <a:ext cx="1021433" cy="400110"/>
          </a:xfrm>
          <a:prstGeom prst="rect">
            <a:avLst/>
          </a:prstGeom>
        </p:spPr>
        <p:txBody>
          <a:bodyPr wrap="none">
            <a:spAutoFit/>
          </a:bodyPr>
          <a:lstStyle/>
          <a:p>
            <a:r>
              <a:rPr lang="lt-LT" altLang="lt-LT" sz="2000" b="1" dirty="0">
                <a:solidFill>
                  <a:srgbClr val="66FF33"/>
                </a:solidFill>
                <a:cs typeface="Arial" panose="020B0604020202020204" pitchFamily="34" charset="0"/>
              </a:rPr>
              <a:t>Būtina:</a:t>
            </a:r>
            <a:endParaRPr lang="en-US" sz="2000" dirty="0"/>
          </a:p>
        </p:txBody>
      </p:sp>
    </p:spTree>
    <p:extLst>
      <p:ext uri="{BB962C8B-B14F-4D97-AF65-F5344CB8AC3E}">
        <p14:creationId xmlns:p14="http://schemas.microsoft.com/office/powerpoint/2010/main" val="59094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47650"/>
            <a:ext cx="10485120" cy="720725"/>
          </a:xfrm>
        </p:spPr>
        <p:txBody>
          <a:bodyPr/>
          <a:lstStyle/>
          <a:p>
            <a:r>
              <a:rPr lang="lt-LT" altLang="en-US" sz="4000" b="1" dirty="0">
                <a:solidFill>
                  <a:srgbClr val="66FF33"/>
                </a:solidFill>
                <a:cs typeface="Arial" panose="020B0604020202020204" pitchFamily="34" charset="0"/>
              </a:rPr>
              <a:t>Privatūs miškai – įvairovės garantija</a:t>
            </a:r>
            <a:endParaRPr lang="en-US" altLang="en-US" sz="4000" b="1" dirty="0">
              <a:solidFill>
                <a:srgbClr val="66FF33"/>
              </a:solidFill>
              <a:cs typeface="Arial" panose="020B0604020202020204" pitchFamily="34" charset="0"/>
            </a:endParaRPr>
          </a:p>
        </p:txBody>
      </p:sp>
      <p:sp>
        <p:nvSpPr>
          <p:cNvPr id="5" name="Content Placeholder 2"/>
          <p:cNvSpPr>
            <a:spLocks noGrp="1"/>
          </p:cNvSpPr>
          <p:nvPr>
            <p:ph idx="1"/>
          </p:nvPr>
        </p:nvSpPr>
        <p:spPr>
          <a:xfrm>
            <a:off x="2420920" y="3769360"/>
            <a:ext cx="9578042" cy="2966720"/>
          </a:xfrm>
        </p:spPr>
        <p:txBody>
          <a:bodyPr>
            <a:noAutofit/>
          </a:bodyPr>
          <a:lstStyle/>
          <a:p>
            <a:pPr marL="0" indent="0">
              <a:spcBef>
                <a:spcPts val="600"/>
              </a:spcBef>
              <a:spcAft>
                <a:spcPts val="0"/>
              </a:spcAft>
              <a:buFontTx/>
              <a:buNone/>
              <a:defRPr/>
            </a:pPr>
            <a:r>
              <a:rPr lang="lt-LT" sz="1600" b="1" dirty="0"/>
              <a:t>Pavyzdžiui:</a:t>
            </a:r>
          </a:p>
          <a:p>
            <a:pPr>
              <a:spcBef>
                <a:spcPts val="600"/>
              </a:spcBef>
              <a:spcAft>
                <a:spcPts val="600"/>
              </a:spcAft>
              <a:defRPr/>
            </a:pPr>
            <a:r>
              <a:rPr lang="lt-LT" sz="1600" b="1" dirty="0"/>
              <a:t>Miško naudojimo medžioklei teisė- </a:t>
            </a:r>
            <a:r>
              <a:rPr lang="lt-LT" sz="1600" b="1" dirty="0">
                <a:solidFill>
                  <a:srgbClr val="FF0000"/>
                </a:solidFill>
              </a:rPr>
              <a:t>nusavinta</a:t>
            </a:r>
            <a:r>
              <a:rPr lang="lt-LT" sz="1600" dirty="0"/>
              <a:t>;</a:t>
            </a:r>
          </a:p>
          <a:p>
            <a:pPr>
              <a:spcBef>
                <a:spcPts val="600"/>
              </a:spcBef>
              <a:spcAft>
                <a:spcPts val="600"/>
              </a:spcAft>
              <a:defRPr/>
            </a:pPr>
            <a:r>
              <a:rPr lang="lt-LT" sz="1600" b="1" dirty="0"/>
              <a:t>Teisė atsidalinti bendraturčiams </a:t>
            </a:r>
            <a:r>
              <a:rPr lang="lt-LT" sz="1600" dirty="0"/>
              <a:t>– </a:t>
            </a:r>
            <a:r>
              <a:rPr lang="lt-LT" sz="1600" b="1" dirty="0">
                <a:solidFill>
                  <a:srgbClr val="FF0000"/>
                </a:solidFill>
              </a:rPr>
              <a:t>neproporcingai suvaržyta </a:t>
            </a:r>
            <a:r>
              <a:rPr lang="lt-LT" sz="1600" dirty="0"/>
              <a:t>(ST-ypač, kt.:&gt;</a:t>
            </a:r>
            <a:r>
              <a:rPr lang="ru-RU" sz="1600" dirty="0"/>
              <a:t>=</a:t>
            </a:r>
            <a:r>
              <a:rPr lang="lt-LT" sz="1600" dirty="0"/>
              <a:t>5 ha</a:t>
            </a:r>
            <a:r>
              <a:rPr lang="en-US" sz="1600" dirty="0"/>
              <a:t>/</a:t>
            </a:r>
            <a:r>
              <a:rPr lang="en-US" sz="1600" dirty="0" err="1"/>
              <a:t>asm</a:t>
            </a:r>
            <a:r>
              <a:rPr lang="en-US" sz="1600" dirty="0"/>
              <a:t>.</a:t>
            </a:r>
            <a:r>
              <a:rPr lang="lt-LT" sz="1600" dirty="0"/>
              <a:t>);</a:t>
            </a:r>
          </a:p>
          <a:p>
            <a:pPr>
              <a:spcBef>
                <a:spcPts val="600"/>
              </a:spcBef>
              <a:spcAft>
                <a:spcPts val="600"/>
              </a:spcAft>
              <a:defRPr/>
            </a:pPr>
            <a:r>
              <a:rPr lang="lt-LT" sz="1600" b="1" dirty="0"/>
              <a:t>Teisė į privatumą/saugumą/poilsį </a:t>
            </a:r>
            <a:r>
              <a:rPr lang="lt-LT" sz="1600" b="1" u="sng" dirty="0"/>
              <a:t>savo</a:t>
            </a:r>
            <a:r>
              <a:rPr lang="lt-LT" sz="1600" b="1" dirty="0"/>
              <a:t> nuosavybėje </a:t>
            </a:r>
            <a:r>
              <a:rPr lang="lt-LT" sz="1600" dirty="0"/>
              <a:t>– </a:t>
            </a:r>
            <a:r>
              <a:rPr lang="lt-LT" sz="1600" b="1" dirty="0">
                <a:solidFill>
                  <a:srgbClr val="FF0000"/>
                </a:solidFill>
              </a:rPr>
              <a:t>neužtikrinama</a:t>
            </a:r>
            <a:r>
              <a:rPr lang="lt-LT" sz="1600" dirty="0"/>
              <a:t> (labiau priklauso nuo pašaliečių padorumo/kultūros);</a:t>
            </a:r>
          </a:p>
          <a:p>
            <a:pPr>
              <a:spcBef>
                <a:spcPts val="600"/>
              </a:spcBef>
              <a:spcAft>
                <a:spcPts val="600"/>
              </a:spcAft>
              <a:defRPr/>
            </a:pPr>
            <a:r>
              <a:rPr lang="lt-LT" sz="1600" b="1" dirty="0"/>
              <a:t>Teisėti lūkesčiai į </a:t>
            </a:r>
            <a:r>
              <a:rPr lang="lt-LT" sz="1600" b="1" dirty="0" err="1"/>
              <a:t>įnvesticijų</a:t>
            </a:r>
            <a:r>
              <a:rPr lang="lt-LT" sz="1600" b="1" dirty="0"/>
              <a:t> į nuosavybę vertės išsaugojimą </a:t>
            </a:r>
            <a:r>
              <a:rPr lang="lt-LT" sz="1600" dirty="0"/>
              <a:t>(„žaliasis bankas“) – </a:t>
            </a:r>
            <a:r>
              <a:rPr lang="lt-LT" sz="1600" b="1" dirty="0" err="1">
                <a:solidFill>
                  <a:srgbClr val="FF0000"/>
                </a:solidFill>
              </a:rPr>
              <a:t>l.dažnai</a:t>
            </a:r>
            <a:r>
              <a:rPr lang="lt-LT" sz="1600" b="1" dirty="0">
                <a:solidFill>
                  <a:srgbClr val="FF0000"/>
                </a:solidFill>
              </a:rPr>
              <a:t> paminami</a:t>
            </a:r>
            <a:r>
              <a:rPr lang="lt-LT" sz="1600" dirty="0">
                <a:solidFill>
                  <a:srgbClr val="FF0000"/>
                </a:solidFill>
              </a:rPr>
              <a:t> </a:t>
            </a:r>
            <a:r>
              <a:rPr lang="lt-LT" sz="1600" dirty="0"/>
              <a:t>dėl </a:t>
            </a:r>
            <a:r>
              <a:rPr lang="lt-LT" sz="1600" dirty="0" err="1"/>
              <a:t>įv</a:t>
            </a:r>
            <a:r>
              <a:rPr lang="lt-LT" sz="1600" dirty="0"/>
              <a:t>. apribojimų, už kuriuos vengiama mokėti kompensacijas, pasekmė- ženkliai nuvertėja turtas;</a:t>
            </a:r>
            <a:endParaRPr lang="ru-RU" sz="1600" dirty="0"/>
          </a:p>
          <a:p>
            <a:pPr>
              <a:spcBef>
                <a:spcPts val="600"/>
              </a:spcBef>
              <a:spcAft>
                <a:spcPts val="600"/>
              </a:spcAft>
              <a:defRPr/>
            </a:pPr>
            <a:r>
              <a:rPr lang="en-US" sz="1600" b="1" dirty="0" err="1"/>
              <a:t>Pareiga</a:t>
            </a:r>
            <a:r>
              <a:rPr lang="en-US" sz="1600" b="1" dirty="0"/>
              <a:t> i</a:t>
            </a:r>
            <a:r>
              <a:rPr lang="lt-LT" sz="1600" b="1" dirty="0" err="1"/>
              <a:t>škuopti</a:t>
            </a:r>
            <a:r>
              <a:rPr lang="lt-LT" sz="1600" b="1" dirty="0"/>
              <a:t> pašaliečių suverstas šiukšles </a:t>
            </a:r>
            <a:r>
              <a:rPr lang="lt-LT" sz="1600" dirty="0"/>
              <a:t>privačioje valdoje – </a:t>
            </a:r>
            <a:r>
              <a:rPr lang="lt-LT" sz="1600" b="1" dirty="0">
                <a:solidFill>
                  <a:srgbClr val="FF0000"/>
                </a:solidFill>
              </a:rPr>
              <a:t>įtvirtinta.</a:t>
            </a:r>
          </a:p>
          <a:p>
            <a:pPr>
              <a:spcBef>
                <a:spcPts val="600"/>
              </a:spcBef>
              <a:spcAft>
                <a:spcPts val="600"/>
              </a:spcAft>
              <a:defRPr/>
            </a:pPr>
            <a:endParaRPr lang="lt-LT" sz="1600" dirty="0">
              <a:solidFill>
                <a:srgbClr val="FFC000"/>
              </a:solidFill>
            </a:endParaRPr>
          </a:p>
          <a:p>
            <a:pPr marL="0" indent="0">
              <a:spcBef>
                <a:spcPts val="600"/>
              </a:spcBef>
              <a:spcAft>
                <a:spcPts val="600"/>
              </a:spcAft>
              <a:buFontTx/>
              <a:buNone/>
              <a:defRPr/>
            </a:pPr>
            <a:endParaRPr lang="en-US" sz="1600" dirty="0">
              <a:solidFill>
                <a:srgbClr val="FFC000"/>
              </a:solidFill>
            </a:endParaRPr>
          </a:p>
        </p:txBody>
      </p:sp>
      <p:pic>
        <p:nvPicPr>
          <p:cNvPr id="6" name="Picture 5"/>
          <p:cNvPicPr>
            <a:picLocks noChangeAspect="1"/>
          </p:cNvPicPr>
          <p:nvPr/>
        </p:nvPicPr>
        <p:blipFill>
          <a:blip r:embed="rId2"/>
          <a:stretch>
            <a:fillRect/>
          </a:stretch>
        </p:blipFill>
        <p:spPr>
          <a:xfrm>
            <a:off x="61940" y="3178541"/>
            <a:ext cx="2137861" cy="3588019"/>
          </a:xfrm>
          <a:prstGeom prst="rect">
            <a:avLst/>
          </a:prstGeom>
          <a:effectLst>
            <a:softEdge rad="190500"/>
          </a:effectLst>
        </p:spPr>
      </p:pic>
      <p:sp>
        <p:nvSpPr>
          <p:cNvPr id="7" name="Rectangle 6"/>
          <p:cNvSpPr/>
          <p:nvPr/>
        </p:nvSpPr>
        <p:spPr>
          <a:xfrm>
            <a:off x="3251201" y="1599884"/>
            <a:ext cx="8747760" cy="1200329"/>
          </a:xfrm>
          <a:prstGeom prst="rect">
            <a:avLst/>
          </a:prstGeom>
          <a:solidFill>
            <a:schemeClr val="accent2"/>
          </a:solidFill>
          <a:ln>
            <a:solidFill>
              <a:srgbClr val="FFFF00"/>
            </a:solidFill>
          </a:ln>
        </p:spPr>
        <p:txBody>
          <a:bodyPr wrap="square">
            <a:spAutoFit/>
          </a:bodyPr>
          <a:lstStyle/>
          <a:p>
            <a:r>
              <a:rPr lang="lt-LT" sz="2400" dirty="0"/>
              <a:t>Lietuvos miškų politikoje pro medžius yra </a:t>
            </a:r>
            <a:r>
              <a:rPr lang="lt-LT" sz="2400" b="1" dirty="0"/>
              <a:t>pirmiausiai matomi žmonės </a:t>
            </a:r>
            <a:r>
              <a:rPr lang="lt-LT" sz="2400" dirty="0"/>
              <a:t>su jų daugialypiais poreikiais, siekiais ir tikslais. </a:t>
            </a:r>
            <a:endParaRPr lang="en-US" sz="2400" dirty="0"/>
          </a:p>
        </p:txBody>
      </p:sp>
      <p:sp>
        <p:nvSpPr>
          <p:cNvPr id="8" name="Rectangle 7"/>
          <p:cNvSpPr/>
          <p:nvPr/>
        </p:nvSpPr>
        <p:spPr>
          <a:xfrm>
            <a:off x="2420920" y="3059443"/>
            <a:ext cx="8581195" cy="646331"/>
          </a:xfrm>
          <a:prstGeom prst="rect">
            <a:avLst/>
          </a:prstGeom>
        </p:spPr>
        <p:txBody>
          <a:bodyPr wrap="none">
            <a:spAutoFit/>
          </a:bodyPr>
          <a:lstStyle/>
          <a:p>
            <a:r>
              <a:rPr lang="lt-LT" altLang="en-US" b="1" dirty="0">
                <a:solidFill>
                  <a:srgbClr val="66FF33"/>
                </a:solidFill>
                <a:cs typeface="Arial" panose="020B0604020202020204" pitchFamily="34" charset="0"/>
              </a:rPr>
              <a:t>Kiek </a:t>
            </a:r>
            <a:r>
              <a:rPr lang="lt-LT" altLang="en-US" b="1" i="1" dirty="0">
                <a:solidFill>
                  <a:srgbClr val="66FF33"/>
                </a:solidFill>
                <a:cs typeface="Arial" panose="020B0604020202020204" pitchFamily="34" charset="0"/>
              </a:rPr>
              <a:t>privatūs</a:t>
            </a:r>
            <a:r>
              <a:rPr lang="lt-LT" altLang="en-US" b="1" dirty="0">
                <a:solidFill>
                  <a:srgbClr val="66FF33"/>
                </a:solidFill>
                <a:cs typeface="Arial" panose="020B0604020202020204" pitchFamily="34" charset="0"/>
              </a:rPr>
              <a:t> Lietuvos privatūs miškai?       </a:t>
            </a:r>
          </a:p>
          <a:p>
            <a:r>
              <a:rPr lang="lt-LT" altLang="en-US" i="1" dirty="0">
                <a:solidFill>
                  <a:srgbClr val="66FF33"/>
                </a:solidFill>
                <a:cs typeface="Arial" panose="020B0604020202020204" pitchFamily="34" charset="0"/>
              </a:rPr>
              <a:t> [250 tūkst. miškų savininkų]_________&gt;&gt; atlygis už </a:t>
            </a:r>
            <a:r>
              <a:rPr lang="lt-LT" altLang="en-US" i="1" dirty="0" err="1">
                <a:solidFill>
                  <a:srgbClr val="66FF33"/>
                </a:solidFill>
                <a:cs typeface="Arial" panose="020B0604020202020204" pitchFamily="34" charset="0"/>
              </a:rPr>
              <a:t>ekosistemines</a:t>
            </a:r>
            <a:r>
              <a:rPr lang="lt-LT" altLang="en-US" i="1" dirty="0">
                <a:solidFill>
                  <a:srgbClr val="66FF33"/>
                </a:solidFill>
                <a:cs typeface="Arial" panose="020B0604020202020204" pitchFamily="34" charset="0"/>
              </a:rPr>
              <a:t> paslaugas&gt;&gt;</a:t>
            </a:r>
            <a:endParaRPr lang="en-US" i="1" dirty="0"/>
          </a:p>
        </p:txBody>
      </p:sp>
      <p:sp>
        <p:nvSpPr>
          <p:cNvPr id="9" name="Right Arrow 8"/>
          <p:cNvSpPr/>
          <p:nvPr/>
        </p:nvSpPr>
        <p:spPr>
          <a:xfrm>
            <a:off x="2215155" y="1937522"/>
            <a:ext cx="978408" cy="484632"/>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0" y="1160358"/>
            <a:ext cx="2153215" cy="2018183"/>
          </a:xfrm>
          <a:prstGeom prst="rect">
            <a:avLst/>
          </a:prstGeom>
          <a:effectLst>
            <a:softEdge rad="152400"/>
          </a:effectLst>
        </p:spPr>
      </p:pic>
      <p:sp>
        <p:nvSpPr>
          <p:cNvPr id="12" name="Rectangle 11"/>
          <p:cNvSpPr/>
          <p:nvPr/>
        </p:nvSpPr>
        <p:spPr>
          <a:xfrm>
            <a:off x="10520905" y="175299"/>
            <a:ext cx="500458" cy="769441"/>
          </a:xfrm>
          <a:prstGeom prst="rect">
            <a:avLst/>
          </a:prstGeom>
        </p:spPr>
        <p:txBody>
          <a:bodyPr wrap="none">
            <a:spAutoFit/>
          </a:bodyPr>
          <a:lstStyle/>
          <a:p>
            <a:r>
              <a:rPr lang="lt-LT" sz="4400" b="1" dirty="0"/>
              <a:t>3</a:t>
            </a:r>
            <a:endParaRPr lang="en-US" sz="4400" b="1"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9708" y="2918953"/>
            <a:ext cx="1181100" cy="1573642"/>
          </a:xfrm>
          <a:prstGeom prst="rect">
            <a:avLst/>
          </a:prstGeom>
        </p:spPr>
      </p:pic>
      <p:cxnSp>
        <p:nvCxnSpPr>
          <p:cNvPr id="15" name="Straight Connector 14"/>
          <p:cNvCxnSpPr/>
          <p:nvPr/>
        </p:nvCxnSpPr>
        <p:spPr>
          <a:xfrm>
            <a:off x="2521527" y="3705774"/>
            <a:ext cx="8174182" cy="0"/>
          </a:xfrm>
          <a:prstGeom prst="line">
            <a:avLst/>
          </a:prstGeom>
          <a:ln>
            <a:solidFill>
              <a:srgbClr val="66F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25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875440" y="4740482"/>
            <a:ext cx="7088822" cy="1980476"/>
          </a:xfrm>
        </p:spPr>
        <p:txBody>
          <a:bodyPr>
            <a:normAutofit lnSpcReduction="10000"/>
          </a:bodyPr>
          <a:lstStyle/>
          <a:p>
            <a:pPr>
              <a:spcBef>
                <a:spcPts val="600"/>
              </a:spcBef>
              <a:spcAft>
                <a:spcPts val="1200"/>
              </a:spcAft>
            </a:pPr>
            <a:r>
              <a:rPr lang="lt-LT" altLang="en-US" sz="1800" b="1" u="sng" dirty="0">
                <a:solidFill>
                  <a:srgbClr val="FF0000"/>
                </a:solidFill>
              </a:rPr>
              <a:t>Emociškai</a:t>
            </a:r>
            <a:r>
              <a:rPr lang="lt-LT" altLang="en-US" sz="1800" b="1" dirty="0">
                <a:solidFill>
                  <a:srgbClr val="FF0000"/>
                </a:solidFill>
              </a:rPr>
              <a:t> lengvai „užkabina“</a:t>
            </a:r>
          </a:p>
          <a:p>
            <a:pPr>
              <a:spcBef>
                <a:spcPts val="600"/>
              </a:spcBef>
            </a:pPr>
            <a:r>
              <a:rPr lang="lt-LT" altLang="en-US" sz="1800" dirty="0"/>
              <a:t>Kur supriešinimas/stipri emocija - ten galimybė </a:t>
            </a:r>
            <a:r>
              <a:rPr lang="lt-LT" altLang="en-US" sz="1800" b="1" dirty="0">
                <a:solidFill>
                  <a:srgbClr val="FF0000"/>
                </a:solidFill>
              </a:rPr>
              <a:t>greitai formuoti norimą viešąją opiniją </a:t>
            </a:r>
            <a:r>
              <a:rPr lang="lt-LT" altLang="en-US" sz="1800" dirty="0"/>
              <a:t>ir sulaukti rėmėjų palaikymo</a:t>
            </a:r>
          </a:p>
          <a:p>
            <a:pPr>
              <a:spcBef>
                <a:spcPts val="600"/>
              </a:spcBef>
              <a:spcAft>
                <a:spcPts val="1200"/>
              </a:spcAft>
            </a:pPr>
            <a:r>
              <a:rPr lang="lt-LT" altLang="en-US" sz="1800" dirty="0"/>
              <a:t>Tokia terpė puikiai tinka manipuliacijoms, </a:t>
            </a:r>
            <a:r>
              <a:rPr lang="lt-LT" altLang="en-US" sz="1800" dirty="0" err="1"/>
              <a:t>melagienoms</a:t>
            </a:r>
            <a:r>
              <a:rPr lang="lt-LT" altLang="en-US" sz="1800" dirty="0"/>
              <a:t> skleisti, visuomenės </a:t>
            </a:r>
            <a:r>
              <a:rPr lang="lt-LT" altLang="en-US" sz="1800" b="1" dirty="0">
                <a:solidFill>
                  <a:srgbClr val="FF0000"/>
                </a:solidFill>
              </a:rPr>
              <a:t>dėmesio nukreipimui</a:t>
            </a:r>
            <a:r>
              <a:rPr lang="lt-LT" altLang="en-US" sz="1800" dirty="0">
                <a:solidFill>
                  <a:srgbClr val="FF0000"/>
                </a:solidFill>
              </a:rPr>
              <a:t> </a:t>
            </a:r>
            <a:r>
              <a:rPr lang="lt-LT" altLang="en-US" sz="1800" dirty="0"/>
              <a:t>nuo daug reikšmingesnių  dalykų, </a:t>
            </a:r>
            <a:r>
              <a:rPr lang="lt-LT" altLang="en-US" sz="1800" u="sng" dirty="0"/>
              <a:t>realių</a:t>
            </a:r>
            <a:r>
              <a:rPr lang="lt-LT" altLang="en-US" sz="1800" dirty="0"/>
              <a:t> problemų</a:t>
            </a:r>
            <a:endParaRPr lang="en-US" altLang="en-US" sz="1800" dirty="0"/>
          </a:p>
        </p:txBody>
      </p:sp>
      <p:sp>
        <p:nvSpPr>
          <p:cNvPr id="7" name="Title 1"/>
          <p:cNvSpPr>
            <a:spLocks noGrp="1"/>
          </p:cNvSpPr>
          <p:nvPr>
            <p:ph type="title"/>
          </p:nvPr>
        </p:nvSpPr>
        <p:spPr>
          <a:xfrm>
            <a:off x="11112" y="33338"/>
            <a:ext cx="10407506" cy="1227006"/>
          </a:xfrm>
        </p:spPr>
        <p:txBody>
          <a:bodyPr/>
          <a:lstStyle/>
          <a:p>
            <a:r>
              <a:rPr lang="lt-LT" altLang="en-US" sz="3900" b="1" dirty="0">
                <a:solidFill>
                  <a:srgbClr val="66FF33"/>
                </a:solidFill>
                <a:cs typeface="Arial" panose="020B0604020202020204" pitchFamily="34" charset="0"/>
              </a:rPr>
              <a:t>Santykis su miško nuosavybės neturinčiais bendrapiliečiais</a:t>
            </a:r>
            <a:endParaRPr lang="en-US" altLang="en-US" sz="3900" b="1" dirty="0">
              <a:solidFill>
                <a:srgbClr val="66FF33"/>
              </a:solidFill>
              <a:cs typeface="Arial" panose="020B060402020202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49" y="2341658"/>
            <a:ext cx="1857244" cy="2555724"/>
          </a:xfrm>
          <a:prstGeom prst="rect">
            <a:avLst/>
          </a:prstGeom>
          <a:effectLst>
            <a:softEdge rad="279400"/>
          </a:effectLst>
        </p:spPr>
      </p:pic>
      <p:sp>
        <p:nvSpPr>
          <p:cNvPr id="10" name="Rectangle 9"/>
          <p:cNvSpPr/>
          <p:nvPr/>
        </p:nvSpPr>
        <p:spPr>
          <a:xfrm>
            <a:off x="5039093" y="4340372"/>
            <a:ext cx="5085046" cy="400110"/>
          </a:xfrm>
          <a:prstGeom prst="rect">
            <a:avLst/>
          </a:prstGeom>
        </p:spPr>
        <p:txBody>
          <a:bodyPr wrap="none">
            <a:spAutoFit/>
          </a:bodyPr>
          <a:lstStyle/>
          <a:p>
            <a:r>
              <a:rPr lang="lt-LT" altLang="en-US" sz="2000" b="1" dirty="0">
                <a:solidFill>
                  <a:srgbClr val="66FF33"/>
                </a:solidFill>
                <a:latin typeface="Arial" panose="020B0604020202020204" pitchFamily="34" charset="0"/>
                <a:cs typeface="Arial" panose="020B0604020202020204" pitchFamily="34" charset="0"/>
              </a:rPr>
              <a:t>Kodėl eskaluojama būtent MIŠKŲ tema?</a:t>
            </a:r>
            <a:endParaRPr lang="en-US" sz="2000" dirty="0"/>
          </a:p>
        </p:txBody>
      </p:sp>
      <p:sp>
        <p:nvSpPr>
          <p:cNvPr id="11" name="Rectangle 10"/>
          <p:cNvSpPr/>
          <p:nvPr/>
        </p:nvSpPr>
        <p:spPr>
          <a:xfrm>
            <a:off x="5371851" y="1260344"/>
            <a:ext cx="6592411" cy="3046988"/>
          </a:xfrm>
          <a:prstGeom prst="rect">
            <a:avLst/>
          </a:prstGeom>
          <a:solidFill>
            <a:schemeClr val="accent2"/>
          </a:solidFill>
          <a:ln>
            <a:solidFill>
              <a:srgbClr val="FFFF00"/>
            </a:solidFill>
          </a:ln>
        </p:spPr>
        <p:txBody>
          <a:bodyPr wrap="square">
            <a:spAutoFit/>
          </a:bodyPr>
          <a:lstStyle/>
          <a:p>
            <a:r>
              <a:rPr lang="lt-LT" sz="2400" dirty="0"/>
              <a:t>Bendrapiliečiai privačių miškų teikiamais ištekliais ir </a:t>
            </a:r>
            <a:r>
              <a:rPr lang="lt-LT" sz="2400" dirty="0" err="1"/>
              <a:t>ekosisteminėmis</a:t>
            </a:r>
            <a:r>
              <a:rPr lang="lt-LT" sz="2400" dirty="0"/>
              <a:t> paslaugomis naudojasi vadovaudamiesi abipusės pagarbos principu, </a:t>
            </a:r>
            <a:r>
              <a:rPr lang="lt-LT" sz="2400" b="1" dirty="0"/>
              <a:t>nepažeidžiant miškų savininkų privatumo, saugumo ir privačios nuosavybės bendrųjų teisių </a:t>
            </a:r>
            <a:r>
              <a:rPr lang="lt-LT" sz="2400" dirty="0"/>
              <a:t>arba </a:t>
            </a:r>
            <a:r>
              <a:rPr lang="lt-LT" sz="2400" b="1" dirty="0"/>
              <a:t>pasiekus susitarimą </a:t>
            </a:r>
            <a:r>
              <a:rPr lang="lt-LT" sz="2400" dirty="0"/>
              <a:t>su konkretaus miško savininku.</a:t>
            </a:r>
            <a:br>
              <a:rPr lang="lt-LT" sz="2400" dirty="0"/>
            </a:br>
            <a:endParaRPr lang="en-US" sz="2400" dirty="0"/>
          </a:p>
        </p:txBody>
      </p:sp>
      <p:sp>
        <p:nvSpPr>
          <p:cNvPr id="12" name="Right Arrow 11"/>
          <p:cNvSpPr/>
          <p:nvPr/>
        </p:nvSpPr>
        <p:spPr>
          <a:xfrm>
            <a:off x="4272784" y="1260344"/>
            <a:ext cx="978408" cy="484632"/>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520905" y="175299"/>
            <a:ext cx="500458" cy="769441"/>
          </a:xfrm>
          <a:prstGeom prst="rect">
            <a:avLst/>
          </a:prstGeom>
        </p:spPr>
        <p:txBody>
          <a:bodyPr wrap="none">
            <a:spAutoFit/>
          </a:bodyPr>
          <a:lstStyle/>
          <a:p>
            <a:r>
              <a:rPr lang="lt-LT" sz="4400" b="1" dirty="0"/>
              <a:t>4</a:t>
            </a:r>
            <a:endParaRPr lang="en-US" sz="4400" b="1"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8387" y="1806058"/>
            <a:ext cx="1662259" cy="4860449"/>
          </a:xfrm>
          <a:prstGeom prst="rect">
            <a:avLst/>
          </a:prstGeom>
          <a:effectLst>
            <a:softEdge rad="1397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7197" y="4165234"/>
            <a:ext cx="1710443" cy="2413626"/>
          </a:xfrm>
          <a:prstGeom prst="rect">
            <a:avLst/>
          </a:prstGeom>
          <a:effectLst>
            <a:softEdge rad="203200"/>
          </a:effectLst>
        </p:spPr>
      </p:pic>
    </p:spTree>
    <p:extLst>
      <p:ext uri="{BB962C8B-B14F-4D97-AF65-F5344CB8AC3E}">
        <p14:creationId xmlns:p14="http://schemas.microsoft.com/office/powerpoint/2010/main" val="95512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277" y="129412"/>
            <a:ext cx="7733628" cy="1400530"/>
          </a:xfrm>
        </p:spPr>
        <p:txBody>
          <a:bodyPr/>
          <a:lstStyle/>
          <a:p>
            <a:r>
              <a:rPr lang="lt-LT" b="1" dirty="0">
                <a:solidFill>
                  <a:srgbClr val="66FF33"/>
                </a:solidFill>
              </a:rPr>
              <a:t>Teisingumas ir sąžiningumas</a:t>
            </a:r>
            <a:endParaRPr lang="en-US" b="1" dirty="0">
              <a:solidFill>
                <a:srgbClr val="66FF33"/>
              </a:solidFill>
            </a:endParaRPr>
          </a:p>
        </p:txBody>
      </p:sp>
      <p:sp>
        <p:nvSpPr>
          <p:cNvPr id="3" name="Content Placeholder 2"/>
          <p:cNvSpPr>
            <a:spLocks noGrp="1"/>
          </p:cNvSpPr>
          <p:nvPr>
            <p:ph idx="1"/>
          </p:nvPr>
        </p:nvSpPr>
        <p:spPr>
          <a:xfrm>
            <a:off x="4061763" y="1767862"/>
            <a:ext cx="7477760" cy="2427797"/>
          </a:xfrm>
          <a:solidFill>
            <a:schemeClr val="accent2"/>
          </a:solidFill>
          <a:ln>
            <a:solidFill>
              <a:srgbClr val="FFFF00"/>
            </a:solidFill>
          </a:ln>
        </p:spPr>
        <p:txBody>
          <a:bodyPr>
            <a:noAutofit/>
          </a:bodyPr>
          <a:lstStyle/>
          <a:p>
            <a:pPr marL="0" indent="0">
              <a:buNone/>
            </a:pPr>
            <a:r>
              <a:rPr lang="lt-LT" sz="2400" dirty="0"/>
              <a:t>Jeigu dėl deklaruojamo viešojo intereso privačiame miške įstatymu yra apribojama ūkinė veikla ir/ar nuosavybės teisės ir dėl to savininkas patiria nuostolius, jie </a:t>
            </a:r>
            <a:r>
              <a:rPr lang="lt-LT" sz="2400" b="1" dirty="0"/>
              <a:t>yra atlyginami pilnai ir savalaikiai, kaip tą numato LR Konstitucija.</a:t>
            </a:r>
            <a:endParaRPr lang="en-US" sz="2400" dirty="0"/>
          </a:p>
        </p:txBody>
      </p:sp>
      <p:sp>
        <p:nvSpPr>
          <p:cNvPr id="4" name="Rectangle 3"/>
          <p:cNvSpPr/>
          <p:nvPr/>
        </p:nvSpPr>
        <p:spPr>
          <a:xfrm>
            <a:off x="10520905" y="175299"/>
            <a:ext cx="500458" cy="769441"/>
          </a:xfrm>
          <a:prstGeom prst="rect">
            <a:avLst/>
          </a:prstGeom>
        </p:spPr>
        <p:txBody>
          <a:bodyPr wrap="none">
            <a:spAutoFit/>
          </a:bodyPr>
          <a:lstStyle/>
          <a:p>
            <a:r>
              <a:rPr lang="lt-LT" sz="4400" b="1" dirty="0"/>
              <a:t>5</a:t>
            </a:r>
            <a:endParaRPr lang="en-US" sz="4400" b="1" dirty="0"/>
          </a:p>
        </p:txBody>
      </p:sp>
      <p:sp>
        <p:nvSpPr>
          <p:cNvPr id="5" name="Content Placeholder 2"/>
          <p:cNvSpPr txBox="1">
            <a:spLocks/>
          </p:cNvSpPr>
          <p:nvPr/>
        </p:nvSpPr>
        <p:spPr>
          <a:xfrm>
            <a:off x="116056" y="4780861"/>
            <a:ext cx="9369690" cy="17723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600"/>
              </a:spcBef>
            </a:pPr>
            <a:r>
              <a:rPr lang="lt-LT" altLang="en-US" sz="1600" b="1" dirty="0">
                <a:solidFill>
                  <a:srgbClr val="66FF33"/>
                </a:solidFill>
              </a:rPr>
              <a:t>KĄ, KUR ir KAIP </a:t>
            </a:r>
            <a:r>
              <a:rPr lang="lt-LT" altLang="en-US" sz="1600" b="1" dirty="0"/>
              <a:t>naudojame / apsaugome </a:t>
            </a:r>
            <a:r>
              <a:rPr lang="lt-LT" altLang="en-US" sz="1600" i="1" dirty="0"/>
              <a:t>(užtikrinant </a:t>
            </a:r>
            <a:r>
              <a:rPr lang="lt-LT" altLang="en-US" sz="1600" i="1" dirty="0" err="1"/>
              <a:t>m.ū</a:t>
            </a:r>
            <a:r>
              <a:rPr lang="lt-LT" altLang="en-US" sz="1600" i="1" dirty="0"/>
              <a:t>. ekonominį gyvybingumą ir </a:t>
            </a:r>
            <a:r>
              <a:rPr lang="lt-LT" altLang="en-US" sz="1600" i="1" dirty="0" err="1"/>
              <a:t>daugiafunkciškumą</a:t>
            </a:r>
            <a:r>
              <a:rPr lang="lt-LT" altLang="en-US" sz="1600" i="1" dirty="0"/>
              <a:t>, grindžiant sprendimus ne emocijomis, o objektyviais kriterijais, mokslo argumentais ir praktikoje pasiteisinusia patirtimi, suvokiant </a:t>
            </a:r>
            <a:r>
              <a:rPr lang="lt-LT" altLang="en-US" sz="1600" i="1" dirty="0" err="1"/>
              <a:t>miškininkavimo</a:t>
            </a:r>
            <a:r>
              <a:rPr lang="lt-LT" altLang="en-US" sz="1600" i="1" dirty="0"/>
              <a:t> ciklų specifiką);</a:t>
            </a:r>
          </a:p>
          <a:p>
            <a:pPr>
              <a:spcBef>
                <a:spcPts val="600"/>
              </a:spcBef>
            </a:pPr>
            <a:r>
              <a:rPr lang="lt-LT" altLang="en-US" sz="1600" dirty="0"/>
              <a:t>Aiškūs </a:t>
            </a:r>
            <a:r>
              <a:rPr lang="lt-LT" altLang="en-US" sz="1600" b="1" dirty="0">
                <a:solidFill>
                  <a:srgbClr val="66FF33"/>
                </a:solidFill>
              </a:rPr>
              <a:t>įstatymu nustatyti kriterijai </a:t>
            </a:r>
            <a:r>
              <a:rPr lang="lt-LT" altLang="en-US" sz="1600" b="1" dirty="0"/>
              <a:t>- kokiais atvejais nustatomi </a:t>
            </a:r>
            <a:r>
              <a:rPr lang="lt-LT" altLang="en-US" sz="1600" dirty="0"/>
              <a:t>ir </a:t>
            </a:r>
            <a:r>
              <a:rPr lang="lt-LT" altLang="en-US" sz="1600" b="1" dirty="0"/>
              <a:t>kaip teisiškai fiksuojami</a:t>
            </a:r>
            <a:r>
              <a:rPr lang="lt-LT" altLang="en-US" sz="1600" dirty="0"/>
              <a:t> </a:t>
            </a:r>
            <a:r>
              <a:rPr lang="lt-LT" altLang="en-US" sz="1600" b="1" dirty="0"/>
              <a:t>apribojimai privačiai nuosavybei </a:t>
            </a:r>
            <a:r>
              <a:rPr lang="lt-LT" altLang="en-US" sz="1600" i="1" dirty="0"/>
              <a:t>(be „pilkos“ zonos interpretacijoms);</a:t>
            </a:r>
          </a:p>
          <a:p>
            <a:pPr>
              <a:spcBef>
                <a:spcPts val="600"/>
              </a:spcBef>
            </a:pPr>
            <a:r>
              <a:rPr lang="lt-LT" altLang="en-US" sz="1600" dirty="0"/>
              <a:t>Sąžiningas ir savalaikis </a:t>
            </a:r>
            <a:r>
              <a:rPr lang="lt-LT" altLang="en-US" sz="1600" b="1" dirty="0">
                <a:solidFill>
                  <a:srgbClr val="66FF33"/>
                </a:solidFill>
              </a:rPr>
              <a:t>KOMPENSAVIMAS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41" y="2204864"/>
            <a:ext cx="3004039" cy="2123950"/>
          </a:xfrm>
          <a:prstGeom prst="rect">
            <a:avLst/>
          </a:prstGeom>
          <a:effectLst>
            <a:softEdge rad="241300"/>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055" y="243284"/>
            <a:ext cx="2940073" cy="1961580"/>
          </a:xfrm>
          <a:prstGeom prst="rect">
            <a:avLst/>
          </a:prstGeom>
          <a:effectLst>
            <a:softEdge rad="304800"/>
          </a:effectLst>
        </p:spPr>
      </p:pic>
      <p:sp>
        <p:nvSpPr>
          <p:cNvPr id="9" name="Rectangle 8"/>
          <p:cNvSpPr/>
          <p:nvPr/>
        </p:nvSpPr>
        <p:spPr>
          <a:xfrm>
            <a:off x="190003" y="4370171"/>
            <a:ext cx="3079817" cy="400110"/>
          </a:xfrm>
          <a:prstGeom prst="rect">
            <a:avLst/>
          </a:prstGeom>
        </p:spPr>
        <p:txBody>
          <a:bodyPr wrap="none">
            <a:spAutoFit/>
          </a:bodyPr>
          <a:lstStyle/>
          <a:p>
            <a:r>
              <a:rPr lang="lt-LT" altLang="lt-LT" sz="2000" b="1" dirty="0">
                <a:solidFill>
                  <a:srgbClr val="66FF33"/>
                </a:solidFill>
                <a:latin typeface="Arial" panose="020B0604020202020204" pitchFamily="34" charset="0"/>
                <a:cs typeface="Arial" panose="020B0604020202020204" pitchFamily="34" charset="0"/>
              </a:rPr>
              <a:t>BŪTINA </a:t>
            </a:r>
            <a:r>
              <a:rPr lang="lt-LT" altLang="lt-LT" sz="2000" b="1" dirty="0" err="1">
                <a:solidFill>
                  <a:srgbClr val="66FF33"/>
                </a:solidFill>
                <a:latin typeface="Arial" panose="020B0604020202020204" pitchFamily="34" charset="0"/>
                <a:cs typeface="Arial" panose="020B0604020202020204" pitchFamily="34" charset="0"/>
              </a:rPr>
              <a:t>aiškai</a:t>
            </a:r>
            <a:r>
              <a:rPr lang="lt-LT" altLang="lt-LT" sz="2000" b="1" dirty="0">
                <a:solidFill>
                  <a:srgbClr val="66FF33"/>
                </a:solidFill>
                <a:latin typeface="Arial" panose="020B0604020202020204" pitchFamily="34" charset="0"/>
                <a:cs typeface="Arial" panose="020B0604020202020204" pitchFamily="34" charset="0"/>
              </a:rPr>
              <a:t> susitarti:</a:t>
            </a:r>
            <a:endParaRPr lang="en-US" altLang="en-US" sz="2000" dirty="0">
              <a:solidFill>
                <a:srgbClr val="66FF33"/>
              </a:solidFill>
              <a:latin typeface="Arial" panose="020B0604020202020204" pitchFamily="34" charset="0"/>
              <a:cs typeface="Arial" panose="020B0604020202020204" pitchFamily="34" charset="0"/>
            </a:endParaRPr>
          </a:p>
        </p:txBody>
      </p:sp>
      <p:sp>
        <p:nvSpPr>
          <p:cNvPr id="10" name="Right Arrow 9"/>
          <p:cNvSpPr/>
          <p:nvPr/>
        </p:nvSpPr>
        <p:spPr>
          <a:xfrm>
            <a:off x="3016088" y="2519722"/>
            <a:ext cx="978408" cy="484632"/>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7532" y="4714240"/>
            <a:ext cx="2976479" cy="1985561"/>
          </a:xfrm>
          <a:prstGeom prst="rect">
            <a:avLst/>
          </a:prstGeom>
          <a:effectLst>
            <a:softEdge rad="165100"/>
          </a:effectLst>
        </p:spPr>
      </p:pic>
    </p:spTree>
    <p:extLst>
      <p:ext uri="{BB962C8B-B14F-4D97-AF65-F5344CB8AC3E}">
        <p14:creationId xmlns:p14="http://schemas.microsoft.com/office/powerpoint/2010/main" val="370207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8109" y="4595080"/>
            <a:ext cx="2564150" cy="2164088"/>
          </a:xfrm>
          <a:prstGeom prst="rect">
            <a:avLst/>
          </a:prstGeom>
          <a:effectLst>
            <a:glow>
              <a:schemeClr val="accent1"/>
            </a:glow>
            <a:softEdge rad="114300"/>
          </a:effectLst>
        </p:spPr>
      </p:pic>
      <p:sp>
        <p:nvSpPr>
          <p:cNvPr id="2" name="Title 1"/>
          <p:cNvSpPr>
            <a:spLocks noGrp="1"/>
          </p:cNvSpPr>
          <p:nvPr>
            <p:ph type="title"/>
          </p:nvPr>
        </p:nvSpPr>
        <p:spPr>
          <a:xfrm>
            <a:off x="646111" y="54544"/>
            <a:ext cx="9404723" cy="774483"/>
          </a:xfrm>
        </p:spPr>
        <p:txBody>
          <a:bodyPr/>
          <a:lstStyle/>
          <a:p>
            <a:r>
              <a:rPr lang="lt-LT" b="1" dirty="0">
                <a:solidFill>
                  <a:srgbClr val="66FF33"/>
                </a:solidFill>
              </a:rPr>
              <a:t>Lūkesčiai NMS </a:t>
            </a:r>
            <a:r>
              <a:rPr lang="lt-LT" b="1" u="sng" dirty="0">
                <a:solidFill>
                  <a:srgbClr val="66FF33"/>
                </a:solidFill>
              </a:rPr>
              <a:t>procesui:</a:t>
            </a:r>
            <a:endParaRPr lang="en-US" b="1" u="sng" dirty="0">
              <a:solidFill>
                <a:srgbClr val="66FF33"/>
              </a:solidFill>
            </a:endParaRPr>
          </a:p>
        </p:txBody>
      </p:sp>
      <p:sp>
        <p:nvSpPr>
          <p:cNvPr id="3" name="Content Placeholder 2"/>
          <p:cNvSpPr>
            <a:spLocks noGrp="1"/>
          </p:cNvSpPr>
          <p:nvPr>
            <p:ph idx="1"/>
          </p:nvPr>
        </p:nvSpPr>
        <p:spPr>
          <a:xfrm>
            <a:off x="211824" y="801319"/>
            <a:ext cx="9839010" cy="5632042"/>
          </a:xfrm>
        </p:spPr>
        <p:txBody>
          <a:bodyPr>
            <a:noAutofit/>
          </a:bodyPr>
          <a:lstStyle/>
          <a:p>
            <a:pPr>
              <a:spcBef>
                <a:spcPts val="600"/>
              </a:spcBef>
            </a:pPr>
            <a:r>
              <a:rPr lang="lt-LT" b="1" u="sng" dirty="0">
                <a:solidFill>
                  <a:srgbClr val="FFC000"/>
                </a:solidFill>
              </a:rPr>
              <a:t>PASITIKĖJIMAS ir TĘSTINUMAS</a:t>
            </a:r>
            <a:r>
              <a:rPr lang="lt-LT" b="1" dirty="0">
                <a:solidFill>
                  <a:srgbClr val="FFC000"/>
                </a:solidFill>
              </a:rPr>
              <a:t>. </a:t>
            </a:r>
            <a:r>
              <a:rPr lang="lt-LT" sz="1800" dirty="0">
                <a:solidFill>
                  <a:srgbClr val="66FF33"/>
                </a:solidFill>
              </a:rPr>
              <a:t>Skaidrus, atviras ir aiškus procesas</a:t>
            </a:r>
            <a:r>
              <a:rPr lang="lt-LT" sz="1800" dirty="0"/>
              <a:t>, </a:t>
            </a:r>
            <a:r>
              <a:rPr lang="lt-LT" sz="1800" u="sng" dirty="0"/>
              <a:t>iš anksto </a:t>
            </a:r>
            <a:r>
              <a:rPr lang="lt-LT" sz="1800" dirty="0"/>
              <a:t>visiems dalyvaujantiems sutariant: </a:t>
            </a:r>
            <a:r>
              <a:rPr lang="lt-LT" sz="1800" b="1" dirty="0"/>
              <a:t>KAS</a:t>
            </a:r>
            <a:r>
              <a:rPr lang="lt-LT" sz="1800" dirty="0"/>
              <a:t>, </a:t>
            </a:r>
            <a:r>
              <a:rPr lang="lt-LT" sz="1800" b="1" dirty="0"/>
              <a:t>DEL KO</a:t>
            </a:r>
            <a:r>
              <a:rPr lang="lt-LT" sz="1800" dirty="0"/>
              <a:t>, ir kokiomis </a:t>
            </a:r>
            <a:r>
              <a:rPr lang="lt-LT" sz="1800" b="1" dirty="0"/>
              <a:t>TAISYKLĖMIS</a:t>
            </a:r>
            <a:r>
              <a:rPr lang="lt-LT" sz="1800" dirty="0"/>
              <a:t> bei </a:t>
            </a:r>
            <a:r>
              <a:rPr lang="lt-LT" sz="1800" b="1" dirty="0"/>
              <a:t>PRINCIPAIS </a:t>
            </a:r>
            <a:r>
              <a:rPr lang="lt-LT" sz="1800" dirty="0"/>
              <a:t>vadovaujantis tariasi ir </a:t>
            </a:r>
            <a:r>
              <a:rPr lang="lt-LT" sz="1800" b="1" dirty="0"/>
              <a:t>KOKIO REZULTATO </a:t>
            </a:r>
            <a:r>
              <a:rPr lang="lt-LT" sz="1800" dirty="0"/>
              <a:t>siekiama. Reikia skirti </a:t>
            </a:r>
            <a:r>
              <a:rPr lang="lt-LT" sz="1800" b="1" dirty="0"/>
              <a:t>pakankamai laiko dialogui. </a:t>
            </a:r>
            <a:r>
              <a:rPr lang="lt-LT" sz="1800" dirty="0"/>
              <a:t>Sėkmės atveju - taikomas kitiems nacionalinio lygmens dialogams. Sukurti stabilią, patrauklią investicijoms į miškus, teisinę sistemą</a:t>
            </a:r>
            <a:r>
              <a:rPr lang="en-US" sz="1800" dirty="0"/>
              <a:t>.</a:t>
            </a:r>
            <a:endParaRPr lang="lt-LT" sz="1800" dirty="0"/>
          </a:p>
          <a:p>
            <a:r>
              <a:rPr lang="lt-LT" b="1" u="sng" dirty="0">
                <a:solidFill>
                  <a:srgbClr val="FFC000"/>
                </a:solidFill>
              </a:rPr>
              <a:t>ATSAKOMYBĖ. </a:t>
            </a:r>
            <a:r>
              <a:rPr lang="lt-LT" sz="1800" dirty="0"/>
              <a:t>Priimant sprendimus būtina  vadovautis supratimu, kad </a:t>
            </a:r>
            <a:r>
              <a:rPr lang="lt-LT" sz="1800" b="1" i="1" u="sng" dirty="0">
                <a:solidFill>
                  <a:srgbClr val="66FF33"/>
                </a:solidFill>
              </a:rPr>
              <a:t>nėra ir nebus nemokamų dalykų</a:t>
            </a:r>
            <a:r>
              <a:rPr lang="lt-LT" sz="1800" dirty="0"/>
              <a:t>, todėl tariantis dėl visų konkrečių NMS nuostatų būtina žinoti </a:t>
            </a:r>
            <a:r>
              <a:rPr lang="lt-LT" sz="1800" b="1" dirty="0"/>
              <a:t>kaštus/naudą</a:t>
            </a:r>
            <a:r>
              <a:rPr lang="lt-LT" sz="1800" dirty="0"/>
              <a:t>, argumentuotai įvardinti </a:t>
            </a:r>
            <a:r>
              <a:rPr lang="lt-LT" sz="1800" b="1" dirty="0"/>
              <a:t>galimas alternatyvas </a:t>
            </a:r>
            <a:r>
              <a:rPr lang="lt-LT" sz="1800" dirty="0"/>
              <a:t>ir susitarti - </a:t>
            </a:r>
            <a:r>
              <a:rPr lang="lt-LT" sz="1800" dirty="0">
                <a:solidFill>
                  <a:srgbClr val="66FF33"/>
                </a:solidFill>
              </a:rPr>
              <a:t>KIEK, KAS ir iš KOKIŲ LĖŠŲ finansuoja veiklas arba kompensuoja nuostolius</a:t>
            </a:r>
            <a:r>
              <a:rPr lang="lt-LT" sz="1800" dirty="0"/>
              <a:t>.</a:t>
            </a:r>
            <a:r>
              <a:rPr lang="lt-LT" sz="1800" b="1" dirty="0"/>
              <a:t> </a:t>
            </a:r>
          </a:p>
          <a:p>
            <a:r>
              <a:rPr lang="lt-LT" b="1" u="sng" dirty="0">
                <a:solidFill>
                  <a:srgbClr val="FFC000"/>
                </a:solidFill>
              </a:rPr>
              <a:t>DIDESNĖ NAUDA ŽMONĖMS IR VALSTYBEI</a:t>
            </a:r>
            <a:r>
              <a:rPr lang="lt-LT" b="1" dirty="0">
                <a:solidFill>
                  <a:srgbClr val="FFFF00"/>
                </a:solidFill>
              </a:rPr>
              <a:t>. </a:t>
            </a:r>
            <a:r>
              <a:rPr lang="lt-LT" sz="1800" dirty="0"/>
              <a:t>Sprendimai turi būti </a:t>
            </a:r>
            <a:r>
              <a:rPr lang="lt-LT" sz="1800" b="1" dirty="0"/>
              <a:t>didinantys tvariai valdomų miškų vertę ir atsinaujinančius išteklius</a:t>
            </a:r>
            <a:r>
              <a:rPr lang="lt-LT" sz="1800" i="1" dirty="0"/>
              <a:t> (tiek </a:t>
            </a:r>
            <a:r>
              <a:rPr lang="lt-LT" sz="1800" i="1" dirty="0" err="1"/>
              <a:t>medieninius</a:t>
            </a:r>
            <a:r>
              <a:rPr lang="lt-LT" sz="1800" i="1" dirty="0"/>
              <a:t>, tiek ir </a:t>
            </a:r>
            <a:r>
              <a:rPr lang="lt-LT" sz="1800" i="1" dirty="0" err="1"/>
              <a:t>nemedieninius</a:t>
            </a:r>
            <a:r>
              <a:rPr lang="lt-LT" sz="1800" i="1" dirty="0"/>
              <a:t>) ir </a:t>
            </a:r>
            <a:r>
              <a:rPr lang="lt-LT" sz="1800" b="1" dirty="0"/>
              <a:t>jų prieinamumą, </a:t>
            </a:r>
            <a:r>
              <a:rPr lang="lt-LT" sz="1800" dirty="0"/>
              <a:t>tuo pagrindu sudarant </a:t>
            </a:r>
            <a:r>
              <a:rPr lang="lt-LT" sz="1800" b="1" dirty="0"/>
              <a:t>stabilias sąlygas teikti kuo didesnę pridedamąją vertę turinčias </a:t>
            </a:r>
            <a:r>
              <a:rPr lang="lt-LT" sz="1800" b="1" dirty="0" err="1"/>
              <a:t>ekosistemines</a:t>
            </a:r>
            <a:r>
              <a:rPr lang="lt-LT" sz="1800" b="1" dirty="0"/>
              <a:t> paslaugas bei gaminius iš medienos. </a:t>
            </a:r>
            <a:r>
              <a:rPr lang="lt-LT" sz="1800" dirty="0"/>
              <a:t>Didinamas miškų sektoriaus </a:t>
            </a:r>
            <a:r>
              <a:rPr lang="lt-LT" sz="1800" b="1" dirty="0"/>
              <a:t>konkurencingumas </a:t>
            </a:r>
            <a:r>
              <a:rPr lang="lt-LT" sz="1800" dirty="0"/>
              <a:t> ir </a:t>
            </a:r>
            <a:r>
              <a:rPr lang="lt-LT" sz="1800" b="1" dirty="0"/>
              <a:t>turto vertė; </a:t>
            </a:r>
            <a:r>
              <a:rPr lang="lt-LT" sz="1800" dirty="0"/>
              <a:t> išlaikomos/kuriamos </a:t>
            </a:r>
            <a:r>
              <a:rPr lang="lt-LT" sz="1800" b="1" dirty="0"/>
              <a:t>darbo vietos.</a:t>
            </a:r>
          </a:p>
          <a:p>
            <a:pPr>
              <a:spcAft>
                <a:spcPts val="600"/>
              </a:spcAft>
            </a:pPr>
            <a:r>
              <a:rPr lang="lt-LT" b="1" u="sng" dirty="0">
                <a:solidFill>
                  <a:srgbClr val="FFC000"/>
                </a:solidFill>
              </a:rPr>
              <a:t>PAGRĮSTUMAS</a:t>
            </a:r>
            <a:r>
              <a:rPr lang="en-US" sz="1800" b="1" u="sng" dirty="0">
                <a:solidFill>
                  <a:srgbClr val="FFC000"/>
                </a:solidFill>
              </a:rPr>
              <a:t>. </a:t>
            </a:r>
            <a:r>
              <a:rPr lang="lt-LT" sz="1800" dirty="0"/>
              <a:t>Visi keitimai </a:t>
            </a:r>
            <a:r>
              <a:rPr lang="lt-LT" sz="1800" dirty="0" err="1"/>
              <a:t>miškininkavimo</a:t>
            </a:r>
            <a:r>
              <a:rPr lang="lt-LT" sz="1800" dirty="0"/>
              <a:t> sistemoje turi būti daromi </a:t>
            </a:r>
            <a:br>
              <a:rPr lang="lt-LT" sz="1800" dirty="0"/>
            </a:br>
            <a:r>
              <a:rPr lang="lt-LT" sz="1800" dirty="0"/>
              <a:t>pamatuotai, pagrindžiant moksliniais tyrimais ir pasiteisinusia praktine patirtimi</a:t>
            </a:r>
            <a:r>
              <a:rPr lang="en-US" sz="1800" dirty="0"/>
              <a:t>.</a:t>
            </a:r>
            <a:endParaRPr lang="lt-LT" sz="1800" dirty="0"/>
          </a:p>
          <a:p>
            <a:r>
              <a:rPr lang="lt-LT" b="1" u="sng" dirty="0">
                <a:solidFill>
                  <a:srgbClr val="FFC000"/>
                </a:solidFill>
              </a:rPr>
              <a:t>NMS FORMA</a:t>
            </a:r>
            <a:r>
              <a:rPr lang="lt-LT" b="1" dirty="0">
                <a:solidFill>
                  <a:srgbClr val="FFFF00"/>
                </a:solidFill>
              </a:rPr>
              <a:t>: </a:t>
            </a:r>
            <a:r>
              <a:rPr lang="lt-LT" sz="1800" dirty="0">
                <a:solidFill>
                  <a:srgbClr val="66FF33"/>
                </a:solidFill>
              </a:rPr>
              <a:t>NMS </a:t>
            </a:r>
            <a:r>
              <a:rPr lang="lt-LT" sz="1800" dirty="0" err="1">
                <a:solidFill>
                  <a:srgbClr val="66FF33"/>
                </a:solidFill>
              </a:rPr>
              <a:t>proces</a:t>
            </a:r>
            <a:r>
              <a:rPr lang="en-US" sz="1800" dirty="0">
                <a:solidFill>
                  <a:srgbClr val="66FF33"/>
                </a:solidFill>
              </a:rPr>
              <a:t>e </a:t>
            </a:r>
            <a:r>
              <a:rPr lang="en-US" sz="1800" dirty="0" err="1">
                <a:solidFill>
                  <a:srgbClr val="66FF33"/>
                </a:solidFill>
              </a:rPr>
              <a:t>bendru</a:t>
            </a:r>
            <a:r>
              <a:rPr lang="en-US" sz="1800" dirty="0">
                <a:solidFill>
                  <a:srgbClr val="66FF33"/>
                </a:solidFill>
              </a:rPr>
              <a:t> </a:t>
            </a:r>
            <a:r>
              <a:rPr lang="en-US" sz="1800" dirty="0" err="1">
                <a:solidFill>
                  <a:srgbClr val="66FF33"/>
                </a:solidFill>
              </a:rPr>
              <a:t>koncensusu</a:t>
            </a:r>
            <a:r>
              <a:rPr lang="lt-LT" sz="1800" dirty="0">
                <a:solidFill>
                  <a:srgbClr val="66FF33"/>
                </a:solidFill>
              </a:rPr>
              <a:t> </a:t>
            </a:r>
            <a:r>
              <a:rPr lang="lt-LT" sz="1800" u="sng" dirty="0">
                <a:solidFill>
                  <a:srgbClr val="66FF33"/>
                </a:solidFill>
              </a:rPr>
              <a:t>parengtas</a:t>
            </a:r>
            <a:r>
              <a:rPr lang="lt-LT" sz="1800" dirty="0">
                <a:solidFill>
                  <a:srgbClr val="66FF33"/>
                </a:solidFill>
              </a:rPr>
              <a:t>, politinių partijų </a:t>
            </a:r>
            <a:r>
              <a:rPr lang="lt-LT" sz="1800" u="sng" dirty="0">
                <a:solidFill>
                  <a:srgbClr val="66FF33"/>
                </a:solidFill>
              </a:rPr>
              <a:t>pasirašytas</a:t>
            </a:r>
            <a:r>
              <a:rPr lang="lt-LT" sz="1800" dirty="0">
                <a:solidFill>
                  <a:srgbClr val="66FF33"/>
                </a:solidFill>
              </a:rPr>
              <a:t> ir Seimo nutarimu </a:t>
            </a:r>
            <a:r>
              <a:rPr lang="lt-LT" sz="1800" u="sng" dirty="0">
                <a:solidFill>
                  <a:srgbClr val="66FF33"/>
                </a:solidFill>
              </a:rPr>
              <a:t>priimtas</a:t>
            </a:r>
            <a:r>
              <a:rPr lang="lt-LT" sz="1800" dirty="0">
                <a:solidFill>
                  <a:srgbClr val="66FF33"/>
                </a:solidFill>
              </a:rPr>
              <a:t> dokumentas</a:t>
            </a:r>
            <a:endParaRPr lang="en-US" sz="1800" dirty="0">
              <a:solidFill>
                <a:srgbClr val="66FF33"/>
              </a:solidFill>
            </a:endParaRPr>
          </a:p>
        </p:txBody>
      </p:sp>
      <p:sp>
        <p:nvSpPr>
          <p:cNvPr id="5" name="Rectangle 4"/>
          <p:cNvSpPr/>
          <p:nvPr/>
        </p:nvSpPr>
        <p:spPr>
          <a:xfrm>
            <a:off x="10485120" y="111760"/>
            <a:ext cx="548640" cy="1015663"/>
          </a:xfrm>
          <a:prstGeom prst="rect">
            <a:avLst/>
          </a:prstGeom>
        </p:spPr>
        <p:txBody>
          <a:bodyPr wrap="square">
            <a:spAutoFit/>
          </a:bodyPr>
          <a:lstStyle/>
          <a:p>
            <a:r>
              <a:rPr lang="lt-LT" sz="6000" b="1" dirty="0"/>
              <a:t>6</a:t>
            </a:r>
            <a:endParaRPr lang="en-US" sz="6000" b="1" dirty="0"/>
          </a:p>
        </p:txBody>
      </p:sp>
    </p:spTree>
    <p:extLst>
      <p:ext uri="{BB962C8B-B14F-4D97-AF65-F5344CB8AC3E}">
        <p14:creationId xmlns:p14="http://schemas.microsoft.com/office/powerpoint/2010/main" val="3780692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D7E6916D79FD094CAA53DF6F5A81D0B0" ma:contentTypeVersion="8" ma:contentTypeDescription="Kurkite naują dokumentą." ma:contentTypeScope="" ma:versionID="487c2cff629ae4f007267a56d9417983">
  <xsd:schema xmlns:xsd="http://www.w3.org/2001/XMLSchema" xmlns:xs="http://www.w3.org/2001/XMLSchema" xmlns:p="http://schemas.microsoft.com/office/2006/metadata/properties" xmlns:ns2="4f11744e-83dc-4798-b3cc-7d302b48cf32" xmlns:ns3="d09eb6ea-b9d8-4cc9-a81e-74b35a647728" targetNamespace="http://schemas.microsoft.com/office/2006/metadata/properties" ma:root="true" ma:fieldsID="b94624bbe6731f37b1dff898fb6c09d4" ns2:_="" ns3:_="">
    <xsd:import namespace="4f11744e-83dc-4798-b3cc-7d302b48cf32"/>
    <xsd:import namespace="d09eb6ea-b9d8-4cc9-a81e-74b35a6477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744e-83dc-4798-b3cc-7d302b48c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eb6ea-b9d8-4cc9-a81e-74b35a647728" elementFormDefault="qualified">
    <xsd:import namespace="http://schemas.microsoft.com/office/2006/documentManagement/types"/>
    <xsd:import namespace="http://schemas.microsoft.com/office/infopath/2007/PartnerControls"/>
    <xsd:element name="SharedWithUsers" ma:index="14"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B020ED-D1A4-4CF0-AD26-B5F4BF5046F4}">
  <ds:schemaRefs>
    <ds:schemaRef ds:uri="http://schemas.microsoft.com/sharepoint/v3/contenttype/forms"/>
  </ds:schemaRefs>
</ds:datastoreItem>
</file>

<file path=customXml/itemProps2.xml><?xml version="1.0" encoding="utf-8"?>
<ds:datastoreItem xmlns:ds="http://schemas.openxmlformats.org/officeDocument/2006/customXml" ds:itemID="{EA9F5304-49C7-41C3-9948-754BD225B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1744e-83dc-4798-b3cc-7d302b48cf32"/>
    <ds:schemaRef ds:uri="d09eb6ea-b9d8-4cc9-a81e-74b35a647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1D3AB4-142A-44AB-ACC1-0C5B8B8DCD6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929</TotalTime>
  <Words>1420</Words>
  <Application>Microsoft Macintosh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Century Gothic</vt:lpstr>
      <vt:lpstr>Wingdings 3</vt:lpstr>
      <vt:lpstr>Ion</vt:lpstr>
      <vt:lpstr>Privačių miško savininkų VIZIJA</vt:lpstr>
      <vt:lpstr>Dirbome ir diskutavome rengdami VIZIJĄ </vt:lpstr>
      <vt:lpstr>PowerPoint Presentation</vt:lpstr>
      <vt:lpstr>Miško savininkui SVARBU</vt:lpstr>
      <vt:lpstr>Miškas - NUOSAVYBĖ</vt:lpstr>
      <vt:lpstr>Privatūs miškai – įvairovės garantija</vt:lpstr>
      <vt:lpstr>Santykis su miško nuosavybės neturinčiais bendrapiliečiais</vt:lpstr>
      <vt:lpstr>Teisingumas ir sąžiningumas</vt:lpstr>
      <vt:lpstr>Lūkesčiai NMS procesui:</vt:lpstr>
      <vt:lpstr>Ačiū už dėmesį!</vt:lpstr>
      <vt:lpstr>Tai, kas būtų svarbu Nacionaliniame miškų susitarime (1)</vt:lpstr>
      <vt:lpstr>Tai, kas būtų svarbu Nacionaliniame miškų susitarime (2)</vt:lpstr>
      <vt:lpstr>Tai, kas būtų svarbu Nacionaliniame miškų susitarime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Algis Gaižutis</dc:creator>
  <cp:lastModifiedBy>Arnas Mažutis</cp:lastModifiedBy>
  <cp:revision>111</cp:revision>
  <dcterms:created xsi:type="dcterms:W3CDTF">2021-04-25T10:21:43Z</dcterms:created>
  <dcterms:modified xsi:type="dcterms:W3CDTF">2025-01-21T13:25:51Z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0x010100D7E6916D79FD094CAA53DF6F5A81D0B0</vt:lpwstr>
  </property>
</Properties>
</file>